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7" r:id="rId3"/>
    <p:sldId id="258" r:id="rId4"/>
    <p:sldId id="283" r:id="rId5"/>
    <p:sldId id="259" r:id="rId6"/>
    <p:sldId id="284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8" r:id="rId23"/>
    <p:sldId id="279" r:id="rId24"/>
    <p:sldId id="331" r:id="rId25"/>
    <p:sldId id="332" r:id="rId26"/>
    <p:sldId id="333" r:id="rId27"/>
    <p:sldId id="281" r:id="rId28"/>
    <p:sldId id="282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2" r:id="rId46"/>
    <p:sldId id="303" r:id="rId47"/>
    <p:sldId id="334" r:id="rId48"/>
    <p:sldId id="304" r:id="rId49"/>
    <p:sldId id="306" r:id="rId50"/>
    <p:sldId id="307" r:id="rId51"/>
    <p:sldId id="309" r:id="rId52"/>
    <p:sldId id="310" r:id="rId53"/>
    <p:sldId id="311" r:id="rId54"/>
    <p:sldId id="312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4" r:id="rId63"/>
    <p:sldId id="325" r:id="rId64"/>
    <p:sldId id="326" r:id="rId65"/>
    <p:sldId id="327" r:id="rId66"/>
    <p:sldId id="300" r:id="rId67"/>
    <p:sldId id="330" r:id="rId68"/>
    <p:sldId id="329" r:id="rId69"/>
  </p:sldIdLst>
  <p:sldSz cx="14630400" cy="8229600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3" autoAdjust="0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6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1D2974F-82CA-4558-87CC-74066DA8D1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880" cy="513063"/>
          </a:xfrm>
          <a:prstGeom prst="rect">
            <a:avLst/>
          </a:prstGeom>
        </p:spPr>
        <p:txBody>
          <a:bodyPr vert="horz" lIns="69341" tIns="34670" rIns="69341" bIns="34670" rtlCol="0"/>
          <a:lstStyle>
            <a:lvl1pPr algn="l">
              <a:defRPr sz="9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1994061-7D94-48E2-81C9-FDC9AE52FD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444" y="1"/>
            <a:ext cx="3079250" cy="513063"/>
          </a:xfrm>
          <a:prstGeom prst="rect">
            <a:avLst/>
          </a:prstGeom>
        </p:spPr>
        <p:txBody>
          <a:bodyPr vert="horz" lIns="69341" tIns="34670" rIns="69341" bIns="34670" rtlCol="0"/>
          <a:lstStyle>
            <a:lvl1pPr algn="r">
              <a:defRPr sz="900"/>
            </a:lvl1pPr>
          </a:lstStyle>
          <a:p>
            <a:fld id="{76B0D03E-05D9-4BD4-A6F8-1E25DE99BA4A}" type="datetimeFigureOut">
              <a:rPr lang="pl-PL" smtClean="0"/>
              <a:t>19.01.2026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215BB70-AD58-4E29-9C88-C4C4E6A758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550"/>
            <a:ext cx="3077880" cy="513063"/>
          </a:xfrm>
          <a:prstGeom prst="rect">
            <a:avLst/>
          </a:prstGeom>
        </p:spPr>
        <p:txBody>
          <a:bodyPr vert="horz" lIns="69341" tIns="34670" rIns="69341" bIns="34670" rtlCol="0" anchor="b"/>
          <a:lstStyle>
            <a:lvl1pPr algn="l">
              <a:defRPr sz="9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BB84DCB-A796-4C96-8AF2-204020C905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444" y="9721550"/>
            <a:ext cx="3079250" cy="513063"/>
          </a:xfrm>
          <a:prstGeom prst="rect">
            <a:avLst/>
          </a:prstGeom>
        </p:spPr>
        <p:txBody>
          <a:bodyPr vert="horz" lIns="69341" tIns="34670" rIns="69341" bIns="34670" rtlCol="0" anchor="b"/>
          <a:lstStyle>
            <a:lvl1pPr algn="r">
              <a:defRPr sz="900"/>
            </a:lvl1pPr>
          </a:lstStyle>
          <a:p>
            <a:fld id="{7DF0AB63-8F67-4B78-9568-00F066058C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0565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3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555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8" tIns="34674" rIns="69348" bIns="3467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8" tIns="34674" rIns="69348" bIns="34674"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32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41" tIns="34670" rIns="69341" bIns="3467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41" tIns="34670" rIns="69341" bIns="34670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svg"/><Relationship Id="rId5" Type="http://schemas.openxmlformats.org/officeDocument/2006/relationships/image" Target="../media/image41.svg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datki.gov.pl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kas/ksef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www.facebook.com/KrajowaAdministracjaSkarbowa" TargetMode="External"/><Relationship Id="rId5" Type="http://schemas.openxmlformats.org/officeDocument/2006/relationships/hyperlink" Target="https://www.youtube.com/@KAS_GOV_PL" TargetMode="External"/><Relationship Id="rId4" Type="http://schemas.openxmlformats.org/officeDocument/2006/relationships/hyperlink" Target="https://x.com/KAS_GOV_PL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26" y="3125748"/>
            <a:ext cx="4690824" cy="197798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248757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Krajowy System e-Faktur (KSeF)</a:t>
            </a:r>
            <a:endParaRPr lang="en-US" sz="3900" dirty="0"/>
          </a:p>
        </p:txBody>
      </p:sp>
      <p:sp>
        <p:nvSpPr>
          <p:cNvPr id="5" name="Text 1"/>
          <p:cNvSpPr/>
          <p:nvPr/>
        </p:nvSpPr>
        <p:spPr>
          <a:xfrm>
            <a:off x="6280190" y="402538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Szkolenie</a:t>
            </a:r>
            <a:r>
              <a:rPr lang="en-US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b="1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dedykowane</a:t>
            </a:r>
            <a:r>
              <a:rPr lang="pl-PL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dla</a:t>
            </a:r>
            <a:r>
              <a:rPr lang="en-US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użytkowników </a:t>
            </a:r>
            <a:r>
              <a:rPr lang="pl-PL" sz="1550" b="1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endParaRPr lang="pl-PL" sz="1550" b="1" dirty="0">
              <a:solidFill>
                <a:srgbClr val="3B353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6280190" y="488370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14189750" y="7741325"/>
            <a:ext cx="26205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05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7E3C945-D1AF-49FE-A822-A93A63E61897}"/>
              </a:ext>
            </a:extLst>
          </p:cNvPr>
          <p:cNvSpPr txBox="1"/>
          <p:nvPr/>
        </p:nvSpPr>
        <p:spPr>
          <a:xfrm>
            <a:off x="6203072" y="6196632"/>
            <a:ext cx="7315200" cy="1655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pl-PL" sz="1200" dirty="0">
                <a:solidFill>
                  <a:schemeClr val="tx2">
                    <a:lumMod val="50000"/>
                  </a:schemeClr>
                </a:solidFill>
                <a:latin typeface="Inter" pitchFamily="34" charset="0"/>
                <a:ea typeface="Inter" pitchFamily="34" charset="-122"/>
              </a:rPr>
              <a:t>Prezentacja opracowana przez trenerów </a:t>
            </a:r>
            <a:r>
              <a:rPr lang="pl-PL" sz="1200" dirty="0" err="1">
                <a:solidFill>
                  <a:schemeClr val="tx2">
                    <a:lumMod val="50000"/>
                  </a:schemeClr>
                </a:solidFill>
                <a:latin typeface="Inter" pitchFamily="34" charset="0"/>
                <a:ea typeface="Inter" pitchFamily="34" charset="-122"/>
              </a:rPr>
              <a:t>KSeF</a:t>
            </a:r>
            <a:r>
              <a:rPr lang="pl-PL" sz="1200" dirty="0">
                <a:solidFill>
                  <a:schemeClr val="tx2">
                    <a:lumMod val="50000"/>
                  </a:schemeClr>
                </a:solidFill>
                <a:latin typeface="Inter" pitchFamily="34" charset="0"/>
                <a:ea typeface="Inter" pitchFamily="34" charset="-122"/>
              </a:rPr>
              <a:t> z Małopolskiego Urzędu Skarbowego w Krakowie: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pl-PL" sz="1200" dirty="0">
                <a:solidFill>
                  <a:schemeClr val="tx2">
                    <a:lumMod val="50000"/>
                  </a:schemeClr>
                </a:solidFill>
                <a:latin typeface="Inter" pitchFamily="34" charset="0"/>
                <a:ea typeface="Inter" pitchFamily="34" charset="-122"/>
              </a:rPr>
              <a:t>Katarzyna Migdał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pl-PL" sz="1200" dirty="0">
                <a:solidFill>
                  <a:schemeClr val="tx2">
                    <a:lumMod val="50000"/>
                  </a:schemeClr>
                </a:solidFill>
                <a:latin typeface="Inter" pitchFamily="34" charset="0"/>
                <a:ea typeface="Inter" pitchFamily="34" charset="-122"/>
              </a:rPr>
              <a:t>Joanna </a:t>
            </a:r>
            <a:r>
              <a:rPr lang="pl-PL" sz="1200" dirty="0" err="1">
                <a:solidFill>
                  <a:schemeClr val="tx2">
                    <a:lumMod val="50000"/>
                  </a:schemeClr>
                </a:solidFill>
                <a:latin typeface="Inter" pitchFamily="34" charset="0"/>
                <a:ea typeface="Inter" pitchFamily="34" charset="-122"/>
              </a:rPr>
              <a:t>Rzenno</a:t>
            </a:r>
            <a:r>
              <a:rPr lang="pl-PL" sz="1200" dirty="0">
                <a:solidFill>
                  <a:schemeClr val="tx2">
                    <a:lumMod val="50000"/>
                  </a:schemeClr>
                </a:solidFill>
                <a:latin typeface="Inter" pitchFamily="34" charset="0"/>
                <a:ea typeface="Inter" pitchFamily="34" charset="-122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pl-PL" sz="1200" dirty="0">
                <a:solidFill>
                  <a:schemeClr val="tx2">
                    <a:lumMod val="50000"/>
                  </a:schemeClr>
                </a:solidFill>
                <a:latin typeface="Inter" pitchFamily="34" charset="0"/>
                <a:ea typeface="Inter" pitchFamily="34" charset="-122"/>
              </a:rPr>
              <a:t>Natalia Gruszka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pl-PL" sz="1200" dirty="0">
                <a:solidFill>
                  <a:schemeClr val="tx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na podstawie materiałów informacyjnych Ministerstwa Finansów 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B3B1B31-E278-4FEB-89AF-6177C9530ADE}"/>
              </a:ext>
            </a:extLst>
          </p:cNvPr>
          <p:cNvSpPr txBox="1"/>
          <p:nvPr/>
        </p:nvSpPr>
        <p:spPr>
          <a:xfrm>
            <a:off x="6203072" y="4895252"/>
            <a:ext cx="731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latin typeface="Inter" panose="02000503000000020004" pitchFamily="2" charset="0"/>
                <a:ea typeface="Inter" panose="02000503000000020004" pitchFamily="2" charset="0"/>
              </a:rPr>
              <a:t>Materiał ma charakter wyłącznie informacyjny i edukacyjny. Nie stanowi interpretacji przepisów prawa ani porady prawnej.</a:t>
            </a:r>
          </a:p>
          <a:p>
            <a:endParaRPr lang="pl-PL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pl-PL" sz="1200" dirty="0">
                <a:latin typeface="Inter" panose="02000503000000020004" pitchFamily="2" charset="0"/>
                <a:ea typeface="Inter" panose="02000503000000020004" pitchFamily="2" charset="0"/>
              </a:rPr>
              <a:t>Stan prawny aktualny na styczeń 2026 roku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B213DF6-58EE-4558-BE18-AEB2B4279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1946"/>
            <a:ext cx="70907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Korzyści ze stosowania KSeF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98859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0429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Szybszy zwrot VAT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472220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Możliwość uzyskania zwrotu podatku VAT naliczonego w krótszym terminie - 40 dni zamiast standardowych 60 dni dla podatników stosujących KSeF.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44" y="2298859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9144" y="3042999"/>
            <a:ext cx="37292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Automatyczne archiwizowanie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439144" y="3472220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Brak konieczności samodzielnego przechowywania i archiwizacji większości faktur - system przechowuje dokumenty przez 10 lat.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821674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565815"/>
            <a:ext cx="29490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Bezpieczeństwo danych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93790" y="5995035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Gwarancja nienaruszalności danych i autentyczności pochodzenia faktury dzięki zaawansowanym mechanizmom bezpieczeństwa systemu.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144" y="4821674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9144" y="5565815"/>
            <a:ext cx="30933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Automatyzacja procesów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439144" y="5995035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Możliwość automatycznego importowania danych z dokumentów zakupowych do systemu finansowo-księgowego oraz szybka wymiana faktur między firmami.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14167723" y="7741325"/>
            <a:ext cx="284083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10</a:t>
            </a:r>
            <a:endParaRPr lang="en-US" sz="105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2660E3F-BCEA-461A-9046-CA34E51FFB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5011"/>
            <a:ext cx="1041332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 KSeF likwiduje z obiegu gospodarczego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011924"/>
            <a:ext cx="4215289" cy="3222546"/>
          </a:xfrm>
          <a:prstGeom prst="roundRect">
            <a:avLst>
              <a:gd name="adj" fmla="val 9238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999768" y="321790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DA1B2E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79" y="3348038"/>
            <a:ext cx="267891" cy="3349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401157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Noty korygujące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4440793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KSeF zminimalizuje ryzyko błędów,                        a w przypadku ich wystąpienia wystawca będzie obowiązany                                      do korekty faktury zamiast wystawiania not korygujących.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3011924"/>
            <a:ext cx="4215408" cy="3222546"/>
          </a:xfrm>
          <a:prstGeom prst="roundRect">
            <a:avLst>
              <a:gd name="adj" fmla="val 9238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5413415" y="321790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DA1B2E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126" y="3348038"/>
            <a:ext cx="267891" cy="3349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13415" y="401157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Duplikaty faktur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13415" y="4440793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Faktury będą dostępne online w KSeF dla obydwu stron transakcji przez 10 lat, eliminując potrzebę wystawiania duplikatów.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3011924"/>
            <a:ext cx="4215289" cy="3222546"/>
          </a:xfrm>
          <a:prstGeom prst="roundRect">
            <a:avLst>
              <a:gd name="adj" fmla="val 9238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9827181" y="321790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DA1B2E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892" y="3348038"/>
            <a:ext cx="267891" cy="3349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7181" y="4011573"/>
            <a:ext cx="25874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Potoczne anulowanie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27181" y="4440793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Wysłanie faktury do KSeF oznacza jej wystawienie. "Wycofanie" błędnie wystawionej faktury wymaga korekty,            w wyjątkowych przypadkach skorygowania "do zera".</a:t>
            </a:r>
            <a:endParaRPr lang="en-US" sz="1550" dirty="0"/>
          </a:p>
        </p:txBody>
      </p:sp>
      <p:sp>
        <p:nvSpPr>
          <p:cNvPr id="18" name="Text 13"/>
          <p:cNvSpPr/>
          <p:nvPr/>
        </p:nvSpPr>
        <p:spPr>
          <a:xfrm>
            <a:off x="14160341" y="7741325"/>
            <a:ext cx="291465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11</a:t>
            </a:r>
            <a:endParaRPr lang="en-US" sz="105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6245BD1A-6CB1-4AA5-99BF-5678273F3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7482"/>
            <a:ext cx="5942886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Metody uwierzytelnienia w KSeF</a:t>
            </a:r>
            <a:endParaRPr lang="en-US" sz="2900" dirty="0"/>
          </a:p>
        </p:txBody>
      </p:sp>
      <p:sp>
        <p:nvSpPr>
          <p:cNvPr id="3" name="Shape 1"/>
          <p:cNvSpPr/>
          <p:nvPr/>
        </p:nvSpPr>
        <p:spPr>
          <a:xfrm>
            <a:off x="793790" y="1793558"/>
            <a:ext cx="6446996" cy="1334214"/>
          </a:xfrm>
          <a:prstGeom prst="roundRect">
            <a:avLst>
              <a:gd name="adj" fmla="val 5483"/>
            </a:avLst>
          </a:prstGeom>
          <a:solidFill>
            <a:srgbClr val="FFFFFF"/>
          </a:solidFill>
          <a:ln/>
          <a:effectLst>
            <a:outerShdw dist="1270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93790" y="1778318"/>
            <a:ext cx="6446996" cy="60960"/>
          </a:xfrm>
          <a:prstGeom prst="roundRect">
            <a:avLst>
              <a:gd name="adj" fmla="val 366279"/>
            </a:avLst>
          </a:prstGeom>
          <a:solidFill>
            <a:srgbClr val="DA1B2E"/>
          </a:solidFill>
          <a:ln/>
        </p:spPr>
      </p:sp>
      <p:sp>
        <p:nvSpPr>
          <p:cNvPr id="5" name="Shape 3"/>
          <p:cNvSpPr/>
          <p:nvPr/>
        </p:nvSpPr>
        <p:spPr>
          <a:xfrm>
            <a:off x="3794046" y="1570315"/>
            <a:ext cx="446484" cy="446484"/>
          </a:xfrm>
          <a:prstGeom prst="roundRect">
            <a:avLst>
              <a:gd name="adj" fmla="val 204800"/>
            </a:avLst>
          </a:prstGeom>
          <a:solidFill>
            <a:srgbClr val="DA1B2E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91" y="1704142"/>
            <a:ext cx="178594" cy="17859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7858" y="2165628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Profil Zaufany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957858" y="2487454"/>
            <a:ext cx="611886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Darmowe narzędzie uwierzytelnienia dostępne dla osób fizycznych przez platformę ePUAP.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7389614" y="1793558"/>
            <a:ext cx="6446996" cy="1334214"/>
          </a:xfrm>
          <a:prstGeom prst="roundRect">
            <a:avLst>
              <a:gd name="adj" fmla="val 5483"/>
            </a:avLst>
          </a:prstGeom>
          <a:solidFill>
            <a:srgbClr val="FFFFFF"/>
          </a:solidFill>
          <a:ln/>
          <a:effectLst>
            <a:outerShdw dist="1270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0" name="Shape 7"/>
          <p:cNvSpPr/>
          <p:nvPr/>
        </p:nvSpPr>
        <p:spPr>
          <a:xfrm>
            <a:off x="7389614" y="1778318"/>
            <a:ext cx="6446996" cy="60960"/>
          </a:xfrm>
          <a:prstGeom prst="roundRect">
            <a:avLst>
              <a:gd name="adj" fmla="val 366279"/>
            </a:avLst>
          </a:prstGeom>
          <a:solidFill>
            <a:srgbClr val="DA1B2E"/>
          </a:solidFill>
          <a:ln/>
        </p:spPr>
      </p:sp>
      <p:sp>
        <p:nvSpPr>
          <p:cNvPr id="11" name="Shape 8"/>
          <p:cNvSpPr/>
          <p:nvPr/>
        </p:nvSpPr>
        <p:spPr>
          <a:xfrm>
            <a:off x="10389870" y="1570315"/>
            <a:ext cx="446484" cy="446484"/>
          </a:xfrm>
          <a:prstGeom prst="roundRect">
            <a:avLst>
              <a:gd name="adj" fmla="val 204800"/>
            </a:avLst>
          </a:prstGeom>
          <a:solidFill>
            <a:srgbClr val="DA1B2E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815" y="1704142"/>
            <a:ext cx="178594" cy="17859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553682" y="2165628"/>
            <a:ext cx="1986082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Podpis Kwalifikowany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7553682" y="2487454"/>
            <a:ext cx="611886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Certyfikat wydawany przez Narodowe Centrum Certyfikacji (NCCert) lub bez atrybutu NIP/PESEL.</a:t>
            </a:r>
            <a:endParaRPr lang="en-US" sz="1150" dirty="0"/>
          </a:p>
        </p:txBody>
      </p:sp>
      <p:sp>
        <p:nvSpPr>
          <p:cNvPr id="15" name="Shape 11"/>
          <p:cNvSpPr/>
          <p:nvPr/>
        </p:nvSpPr>
        <p:spPr>
          <a:xfrm>
            <a:off x="793790" y="3499842"/>
            <a:ext cx="6446996" cy="1810464"/>
          </a:xfrm>
          <a:prstGeom prst="roundRect">
            <a:avLst>
              <a:gd name="adj" fmla="val 4041"/>
            </a:avLst>
          </a:prstGeom>
          <a:solidFill>
            <a:srgbClr val="FFFFFF"/>
          </a:solidFill>
          <a:ln/>
          <a:effectLst>
            <a:outerShdw dist="1270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6" name="Shape 12"/>
          <p:cNvSpPr/>
          <p:nvPr/>
        </p:nvSpPr>
        <p:spPr>
          <a:xfrm>
            <a:off x="793790" y="3484602"/>
            <a:ext cx="6446996" cy="60960"/>
          </a:xfrm>
          <a:prstGeom prst="roundRect">
            <a:avLst>
              <a:gd name="adj" fmla="val 366279"/>
            </a:avLst>
          </a:prstGeom>
          <a:solidFill>
            <a:srgbClr val="DA1B2E"/>
          </a:solidFill>
          <a:ln/>
        </p:spPr>
      </p:sp>
      <p:sp>
        <p:nvSpPr>
          <p:cNvPr id="17" name="Shape 13"/>
          <p:cNvSpPr/>
          <p:nvPr/>
        </p:nvSpPr>
        <p:spPr>
          <a:xfrm>
            <a:off x="3794046" y="3276600"/>
            <a:ext cx="446484" cy="446484"/>
          </a:xfrm>
          <a:prstGeom prst="roundRect">
            <a:avLst>
              <a:gd name="adj" fmla="val 204800"/>
            </a:avLst>
          </a:prstGeom>
          <a:solidFill>
            <a:srgbClr val="DA1B2E"/>
          </a:solidFill>
          <a:ln/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91" y="3410426"/>
            <a:ext cx="178594" cy="178594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57858" y="3871913"/>
            <a:ext cx="2073593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Pieczęć Kwalifikowana</a:t>
            </a:r>
            <a:endParaRPr lang="en-US" sz="1450" dirty="0"/>
          </a:p>
        </p:txBody>
      </p:sp>
      <p:sp>
        <p:nvSpPr>
          <p:cNvPr id="20" name="Text 15"/>
          <p:cNvSpPr/>
          <p:nvPr/>
        </p:nvSpPr>
        <p:spPr>
          <a:xfrm>
            <a:off x="957858" y="4193738"/>
            <a:ext cx="6118860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Pieczęć kwalifikowana</a:t>
            </a:r>
            <a:r>
              <a:rPr lang="en-US" sz="11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jest cyfrowym odpowiednikiem tradycyjnej pieczątki. </a:t>
            </a:r>
            <a:r>
              <a:rPr lang="en-US" sz="1150" b="1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Pieczęć</a:t>
            </a:r>
            <a:r>
              <a:rPr lang="en-US" sz="11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elektroniczna </a:t>
            </a:r>
            <a:r>
              <a:rPr lang="en-US" sz="11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jest szczególnie wartościowa w kontekście </a:t>
            </a:r>
            <a:r>
              <a:rPr lang="en-US" sz="11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​</a:t>
            </a:r>
            <a:r>
              <a:rPr lang="en-US" sz="1150" b="1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r>
              <a:rPr lang="pl-PL" sz="11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  <a:r>
              <a:rPr lang="en-US" sz="11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​</a:t>
            </a:r>
            <a:r>
              <a:rPr lang="en-US" sz="11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ponieważ ułatwia zarządzanie uprawnieniami w aplikacji podatnika, eliminując konieczność składania dodatkowych zawiadomień do urzędu skarbowego.</a:t>
            </a:r>
            <a:endParaRPr lang="en-US" sz="1150" dirty="0"/>
          </a:p>
        </p:txBody>
      </p:sp>
      <p:sp>
        <p:nvSpPr>
          <p:cNvPr id="21" name="Shape 16"/>
          <p:cNvSpPr/>
          <p:nvPr/>
        </p:nvSpPr>
        <p:spPr>
          <a:xfrm>
            <a:off x="7389614" y="3499842"/>
            <a:ext cx="6446996" cy="1810464"/>
          </a:xfrm>
          <a:prstGeom prst="roundRect">
            <a:avLst>
              <a:gd name="adj" fmla="val 4041"/>
            </a:avLst>
          </a:prstGeom>
          <a:solidFill>
            <a:srgbClr val="FFFFFF"/>
          </a:solidFill>
          <a:ln/>
          <a:effectLst>
            <a:outerShdw dist="1270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22" name="Shape 17"/>
          <p:cNvSpPr/>
          <p:nvPr/>
        </p:nvSpPr>
        <p:spPr>
          <a:xfrm>
            <a:off x="7389614" y="3484602"/>
            <a:ext cx="6446996" cy="60960"/>
          </a:xfrm>
          <a:prstGeom prst="roundRect">
            <a:avLst>
              <a:gd name="adj" fmla="val 366279"/>
            </a:avLst>
          </a:prstGeom>
          <a:solidFill>
            <a:srgbClr val="DA1B2E"/>
          </a:solidFill>
          <a:ln/>
        </p:spPr>
      </p:sp>
      <p:sp>
        <p:nvSpPr>
          <p:cNvPr id="23" name="Shape 18"/>
          <p:cNvSpPr/>
          <p:nvPr/>
        </p:nvSpPr>
        <p:spPr>
          <a:xfrm>
            <a:off x="10389870" y="3276600"/>
            <a:ext cx="446484" cy="446484"/>
          </a:xfrm>
          <a:prstGeom prst="roundRect">
            <a:avLst>
              <a:gd name="adj" fmla="val 204800"/>
            </a:avLst>
          </a:prstGeom>
          <a:solidFill>
            <a:srgbClr val="DA1B2E"/>
          </a:solidFill>
          <a:ln/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3815" y="3388162"/>
            <a:ext cx="178594" cy="223242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7553682" y="3871913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Token KSeF</a:t>
            </a:r>
            <a:endParaRPr lang="en-US" sz="1450" dirty="0"/>
          </a:p>
        </p:txBody>
      </p:sp>
      <p:sp>
        <p:nvSpPr>
          <p:cNvPr id="26" name="Text 20"/>
          <p:cNvSpPr/>
          <p:nvPr/>
        </p:nvSpPr>
        <p:spPr>
          <a:xfrm>
            <a:off x="7553682" y="4193738"/>
            <a:ext cx="611886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Tymczasowe rozwiązanie, które zostanie zastąpione Certyfikatem KSeF do 31 grudnia 2026 r.</a:t>
            </a:r>
            <a:endParaRPr lang="en-US" sz="1150" dirty="0"/>
          </a:p>
        </p:txBody>
      </p:sp>
      <p:sp>
        <p:nvSpPr>
          <p:cNvPr id="27" name="Shape 21"/>
          <p:cNvSpPr/>
          <p:nvPr/>
        </p:nvSpPr>
        <p:spPr>
          <a:xfrm>
            <a:off x="793790" y="5682377"/>
            <a:ext cx="13042821" cy="1334214"/>
          </a:xfrm>
          <a:prstGeom prst="roundRect">
            <a:avLst>
              <a:gd name="adj" fmla="val 5483"/>
            </a:avLst>
          </a:prstGeom>
          <a:solidFill>
            <a:srgbClr val="FFFFFF"/>
          </a:solidFill>
          <a:ln/>
          <a:effectLst>
            <a:outerShdw dist="1270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28" name="Shape 22"/>
          <p:cNvSpPr/>
          <p:nvPr/>
        </p:nvSpPr>
        <p:spPr>
          <a:xfrm>
            <a:off x="793790" y="5667137"/>
            <a:ext cx="13042821" cy="60960"/>
          </a:xfrm>
          <a:prstGeom prst="roundRect">
            <a:avLst>
              <a:gd name="adj" fmla="val 366279"/>
            </a:avLst>
          </a:prstGeom>
          <a:solidFill>
            <a:srgbClr val="DA1B2E"/>
          </a:solidFill>
          <a:ln/>
        </p:spPr>
      </p:sp>
      <p:sp>
        <p:nvSpPr>
          <p:cNvPr id="29" name="Shape 23"/>
          <p:cNvSpPr/>
          <p:nvPr/>
        </p:nvSpPr>
        <p:spPr>
          <a:xfrm>
            <a:off x="7091958" y="5459135"/>
            <a:ext cx="446484" cy="446484"/>
          </a:xfrm>
          <a:prstGeom prst="roundRect">
            <a:avLst>
              <a:gd name="adj" fmla="val 204800"/>
            </a:avLst>
          </a:prstGeom>
          <a:solidFill>
            <a:srgbClr val="DA1B2E"/>
          </a:solidFill>
          <a:ln/>
        </p:spPr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5903" y="5570696"/>
            <a:ext cx="178594" cy="223242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957858" y="6054447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Certyfikat </a:t>
            </a:r>
            <a:endParaRPr lang="en-US" sz="1450" dirty="0"/>
          </a:p>
        </p:txBody>
      </p:sp>
      <p:sp>
        <p:nvSpPr>
          <p:cNvPr id="32" name="Text 25"/>
          <p:cNvSpPr/>
          <p:nvPr/>
        </p:nvSpPr>
        <p:spPr>
          <a:xfrm>
            <a:off x="957858" y="6376273"/>
            <a:ext cx="12714684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Certyfikat </a:t>
            </a:r>
            <a:r>
              <a:rPr lang="en-US" sz="11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będzie</a:t>
            </a:r>
            <a:r>
              <a:rPr lang="en-US" sz="11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stanowił</a:t>
            </a:r>
            <a:r>
              <a:rPr lang="en-US" sz="11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jedną z metod uwierzytelnienia się w systemie KSeF, </a:t>
            </a:r>
            <a:r>
              <a:rPr lang="en-US" sz="11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dodatkowo będzie wymagany do oznaczenia faktury kodem umożliwiającym potwierdzenie tożsamości wystawcy przy wystawianiu faktur w trybach szczególnych: offline24, offline (niedostępność systemu) oraz awaryjnym.</a:t>
            </a:r>
            <a:endParaRPr lang="en-US" sz="1150" dirty="0"/>
          </a:p>
        </p:txBody>
      </p:sp>
      <p:sp>
        <p:nvSpPr>
          <p:cNvPr id="33" name="Text 26"/>
          <p:cNvSpPr/>
          <p:nvPr/>
        </p:nvSpPr>
        <p:spPr>
          <a:xfrm>
            <a:off x="793790" y="7183993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1150" dirty="0"/>
          </a:p>
        </p:txBody>
      </p:sp>
      <p:sp>
        <p:nvSpPr>
          <p:cNvPr id="34" name="Text 27"/>
          <p:cNvSpPr/>
          <p:nvPr/>
        </p:nvSpPr>
        <p:spPr>
          <a:xfrm>
            <a:off x="14033778" y="7741325"/>
            <a:ext cx="41802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050" dirty="0"/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E3922B84-5073-4227-9A25-4E044EF84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9429"/>
            <a:ext cx="112824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Różnice między Tokenem a Certyfikatem KSeF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2155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Token KSeF  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72403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Zawiera w sobie uprawnienia podatnika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11099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Uprawnienia deklarowane przy generowaniu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49794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Rozwiązanie tymczasowe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88489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Funkcjonuje do 31.12.2026</a:t>
            </a:r>
            <a:r>
              <a:rPr lang="pl-PL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32155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Certyfikat KSeF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64874" y="372403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Wektor uwierzytelnienia w systemie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64874" y="411099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Weryfikacja uprawnień nadanych przez podatnika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449794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Rozwiązanie docelowe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488489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Podobny do podpisu kwalifikowanego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93790" y="549509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Certyfikat KSeF umożliwia uwierzytelnienie się w systemie oraz weryfikację uprawnień nadanych przez podatnika, stanowiąc wyłącznie wektor uwierzytelnienia - podobnie jak podpis kwalifikowany.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4133314" y="7741325"/>
            <a:ext cx="31849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050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ED7C4A4B-76D0-472B-8DEC-77BFFBB73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5108"/>
            <a:ext cx="7556421" cy="1116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Certyfikat KSeF - nowe rozwiązanie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93790" y="2249329"/>
            <a:ext cx="7556421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Certyfikat KSeF to </a:t>
            </a:r>
            <a:r>
              <a:rPr lang="en-US" sz="140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cyfrowe narzędzie kryptograficzne</a:t>
            </a: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potwierdzające tożsamość osoby, </a:t>
            </a:r>
            <a:r>
              <a:rPr lang="en-US" sz="140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podmiotu</a:t>
            </a: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gospodarczego</a:t>
            </a:r>
            <a:r>
              <a:rPr lang="pl-PL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lub instytucji publicznej</a:t>
            </a: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Jest wydawany przez </a:t>
            </a:r>
            <a:r>
              <a:rPr lang="en-US" sz="140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Centrum Certyfikacji Ministerstwa Finansów</a:t>
            </a: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 stanowi fundament bezpieczeństwa w systemie elektronicznego fakturowania.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994648" y="3593187"/>
            <a:ext cx="22860" cy="3771186"/>
          </a:xfrm>
          <a:prstGeom prst="roundRect">
            <a:avLst>
              <a:gd name="adj" fmla="val 1172092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1172706" y="3782616"/>
            <a:ext cx="535781" cy="22860"/>
          </a:xfrm>
          <a:prstGeom prst="roundRect">
            <a:avLst>
              <a:gd name="adj" fmla="val 1172092"/>
            </a:avLst>
          </a:prstGeom>
          <a:solidFill>
            <a:srgbClr val="D8D4D4"/>
          </a:solidFill>
          <a:ln/>
        </p:spPr>
      </p:sp>
      <p:sp>
        <p:nvSpPr>
          <p:cNvPr id="7" name="Shape 4"/>
          <p:cNvSpPr/>
          <p:nvPr/>
        </p:nvSpPr>
        <p:spPr>
          <a:xfrm>
            <a:off x="793730" y="3593187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859392" y="3692917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887855" y="3654504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 listopada 2025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887855" y="4040624"/>
            <a:ext cx="646235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Możliwość wcześniejszego wygenerowania certyfikatów produkcyjnych przed wdrożeniem obowiązkowego KSeF.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1172706" y="5158740"/>
            <a:ext cx="535781" cy="22860"/>
          </a:xfrm>
          <a:prstGeom prst="roundRect">
            <a:avLst>
              <a:gd name="adj" fmla="val 1172092"/>
            </a:avLst>
          </a:prstGeom>
          <a:solidFill>
            <a:srgbClr val="D8D4D4"/>
          </a:solidFill>
          <a:ln/>
        </p:spPr>
      </p:sp>
      <p:sp>
        <p:nvSpPr>
          <p:cNvPr id="12" name="Shape 9"/>
          <p:cNvSpPr/>
          <p:nvPr/>
        </p:nvSpPr>
        <p:spPr>
          <a:xfrm>
            <a:off x="793730" y="4969312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860643" y="5039154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1887855" y="5030629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 lutego 2026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1887855" y="5416748"/>
            <a:ext cx="646235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Certyfikaty KSeF niezbędne do wystawiania e-Faktur w </a:t>
            </a:r>
            <a:r>
              <a:rPr lang="en-US" sz="140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trybie</a:t>
            </a: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</a:t>
            </a: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offline24</a:t>
            </a:r>
            <a:r>
              <a:rPr lang="pl-PL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”              </a:t>
            </a: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okresie obligatoryjnego KSeF.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1172706" y="6534864"/>
            <a:ext cx="535781" cy="22860"/>
          </a:xfrm>
          <a:prstGeom prst="roundRect">
            <a:avLst>
              <a:gd name="adj" fmla="val 1172092"/>
            </a:avLst>
          </a:prstGeom>
          <a:solidFill>
            <a:srgbClr val="D8D4D4"/>
          </a:solidFill>
          <a:ln/>
        </p:spPr>
      </p:sp>
      <p:sp>
        <p:nvSpPr>
          <p:cNvPr id="17" name="Shape 14"/>
          <p:cNvSpPr/>
          <p:nvPr/>
        </p:nvSpPr>
        <p:spPr>
          <a:xfrm>
            <a:off x="793730" y="6345436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860643" y="6429833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1887855" y="640675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31 grudnia 2026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1887855" y="6792873"/>
            <a:ext cx="646235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Zakończenie funkcjonowania Tokenów - pełne przejście na Certyfikaty KSeF.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8595955" y="7741325"/>
            <a:ext cx="36945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1050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CDCA360A-0BBC-4335-A90D-0D1C1DE97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29445"/>
            <a:ext cx="91886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Kto może wystąpić o certyfikat KSeF?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46358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990499"/>
            <a:ext cx="41821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Osoby fizyczne </a:t>
            </a:r>
            <a:r>
              <a:rPr lang="en-US" sz="1950" b="1" dirty="0" err="1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zgłoszone</a:t>
            </a: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br>
              <a:rPr lang="pl-PL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</a:b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 ZAW-FA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4729877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Wszystkie osoby fizyczne, które zostały zgłoszone w zawiadomieniu ZAW-FA, mogą bez dodatkowych warunków wystąpić o wydanie certyfikatu KSeF.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246358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3990499"/>
            <a:ext cx="41823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Osoby z uprawnieniami właścicielskimi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4729877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Osoby fizyczne posiadające uprawnienia właścicielskie w systemie KSeF mają bezpośredni dostęp do procedury wnioskowania o certyfikat.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246358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3990499"/>
            <a:ext cx="41823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Podatnicy niebędący osobami fizycznymi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4729877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Podmioty gospodarcze z uprawnieniami właścicielskimi, które posługują się pieczęcią elektroniczną do uwierzytelnienia w KSeF.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14104025" y="7741325"/>
            <a:ext cx="34778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105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29D58A7D-7C1A-4D1A-8284-FC9279492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0421"/>
            <a:ext cx="759785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Dwa rodzaje certyfikatów KSeF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77333"/>
            <a:ext cx="6422231" cy="3433524"/>
          </a:xfrm>
          <a:prstGeom prst="roundRect">
            <a:avLst>
              <a:gd name="adj" fmla="val 8671"/>
            </a:avLst>
          </a:prstGeom>
          <a:solidFill>
            <a:srgbClr val="DA1B2E"/>
          </a:solidFill>
          <a:ln w="7620">
            <a:solidFill>
              <a:srgbClr val="F33447"/>
            </a:solidFill>
            <a:prstDash val="solid"/>
          </a:ln>
          <a:effectLst>
            <a:outerShdw dist="17780" dir="2700000" algn="bl" rotWithShape="0">
              <a:srgbClr val="F33447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99768" y="26833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Certyfikat Typu 1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112532"/>
            <a:ext cx="29086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 UWIERZYTELNIENIA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3541752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Służy do bezpiecznego logowania się w systemie KSeF. Umożliwia uwierzytelnienie zarówno w sesji interaktywnej, jak </a:t>
            </a:r>
            <a:r>
              <a:rPr lang="pl-PL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</a:t>
            </a:r>
            <a:r>
              <a:rPr lang="en-US" sz="1550" dirty="0" err="1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</a:t>
            </a: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wsadowej.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4613434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Dostęp do wszystkich funkcji zgodnie z uprawnieniami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99768" y="500038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Obsługa identyfikatorów NIP i PESEL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99768" y="5387340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Wykorzystanie w narzędziach komercyjnych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414379" y="2477333"/>
            <a:ext cx="6422231" cy="3433524"/>
          </a:xfrm>
          <a:prstGeom prst="roundRect">
            <a:avLst>
              <a:gd name="adj" fmla="val 8671"/>
            </a:avLst>
          </a:prstGeom>
          <a:solidFill>
            <a:srgbClr val="790C1C"/>
          </a:solidFill>
          <a:ln w="7620">
            <a:solidFill>
              <a:srgbClr val="922535"/>
            </a:solidFill>
            <a:prstDash val="solid"/>
          </a:ln>
          <a:effectLst>
            <a:outerShdw dist="17780" dir="2700000" algn="bl" rotWithShape="0">
              <a:srgbClr val="922535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7620357" y="26833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Certyfikat Typu 2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620357" y="3112532"/>
            <a:ext cx="444067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 WYSTAWIANIA FAKTUR OFFLINE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620357" y="3541752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Niezbędny do oznaczenia faktury kodem QR przy wystawianiu w trybie OFFLINE. Zapewnia ciągłość fakturowania niezależnie od dostępności systemu.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620357" y="4613434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Tryb offline24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620357" y="500038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Tryb offline-niedostępność systemu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620357" y="5387340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Tryb awarii KSeF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793790" y="613410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Ważne: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Certyfikaty są generowane osobno - nie ma możliwości utworzenia jednego certyfikatu z oboma funkcjami. Rozróżnienie następuje przez atrybut CN z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dopiskiem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uwierzytelnianie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”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lub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offline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”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14100096" y="7741325"/>
            <a:ext cx="35171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</a:t>
            </a:r>
            <a:endParaRPr lang="en-US" sz="105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210E790-FA0C-4B3D-A6C7-4AC0AE990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07613"/>
            <a:ext cx="8578334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Proces uzyskiwania certyfikatu KSeF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93790" y="1873806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793790" y="2171224"/>
            <a:ext cx="6427113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2311122"/>
            <a:ext cx="5084326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Dostęp do Modułu Certyfikatów i Uprawnień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93790" y="2718911"/>
            <a:ext cx="6427113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 </a:t>
            </a:r>
            <a:r>
              <a:rPr lang="en-US" sz="1450" b="1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listopada 2025 r.</a:t>
            </a: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jest dostępny </a:t>
            </a: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MCU w domenie KSeF. Funkcjonalności dostępne wyłącznie przez przeglądarkę internetową, nie przez API.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09378" y="1873806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7409378" y="2171224"/>
            <a:ext cx="6427232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9" name="Text 7"/>
          <p:cNvSpPr/>
          <p:nvPr/>
        </p:nvSpPr>
        <p:spPr>
          <a:xfrm>
            <a:off x="7409378" y="2311122"/>
            <a:ext cx="3305175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Uwierzytelnienie w systemie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409378" y="2718911"/>
            <a:ext cx="6427232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Logowanie jako podatnik lub osoba uprawniona przy użyciu Podpisu zaufanego, kwalifikowanego podpisu elektronicznego lub kwalifikowanej pieczęci elektronicznej.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93790" y="3953828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793790" y="4251246"/>
            <a:ext cx="6427113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4391144"/>
            <a:ext cx="3399949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Złożenie wniosku o certyfikat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93790" y="4798933"/>
            <a:ext cx="6427113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Wypełnienie i przesłanie wniosku o wydanie certyfikatu KSeF typu 1 (uwierzytelnianie) lub typu 2 (offline) zgodnie z potrzebami organizacji.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7409378" y="3953828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7409378" y="4251246"/>
            <a:ext cx="6427232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7" name="Text 15"/>
          <p:cNvSpPr/>
          <p:nvPr/>
        </p:nvSpPr>
        <p:spPr>
          <a:xfrm>
            <a:off x="7409378" y="4391144"/>
            <a:ext cx="373499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Pobranie i wdrożenie certyfikatu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7409378" y="4798933"/>
            <a:ext cx="6427232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 pozytywnym rozpatrzeniu wniosku, pobranie certyfikatu i jego implementacja w systemach firmowych lub narzędziach komercyjnych.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793790" y="5732145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05</a:t>
            </a:r>
            <a:endParaRPr lang="en-US" sz="1450" dirty="0"/>
          </a:p>
        </p:txBody>
      </p:sp>
      <p:sp>
        <p:nvSpPr>
          <p:cNvPr id="20" name="Shape 18"/>
          <p:cNvSpPr/>
          <p:nvPr/>
        </p:nvSpPr>
        <p:spPr>
          <a:xfrm>
            <a:off x="793790" y="6029563"/>
            <a:ext cx="13042821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21" name="Text 19"/>
          <p:cNvSpPr/>
          <p:nvPr/>
        </p:nvSpPr>
        <p:spPr>
          <a:xfrm>
            <a:off x="793790" y="6169462"/>
            <a:ext cx="245852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Ważność certyfikatu </a:t>
            </a:r>
            <a:endParaRPr lang="en-US" sz="1850" dirty="0"/>
          </a:p>
        </p:txBody>
      </p:sp>
      <p:sp>
        <p:nvSpPr>
          <p:cNvPr id="22" name="Text 20"/>
          <p:cNvSpPr/>
          <p:nvPr/>
        </p:nvSpPr>
        <p:spPr>
          <a:xfrm>
            <a:off x="793790" y="6577251"/>
            <a:ext cx="13042821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Certyfikat KSeF jest ważny nie dłużej niż 2 lata od daty podanej we wniosku o wydanie lub od daty wydania certyfikatu, jeśli data początkowa nie została określona.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14096643" y="7741325"/>
            <a:ext cx="355163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</a:t>
            </a:r>
            <a:endParaRPr lang="en-US" sz="1050" dirty="0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10253E97-3F20-4B50-BEAD-A251B9F61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91364"/>
            <a:ext cx="79798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Jak wystawić e-Fakturę w KSeF?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05933"/>
            <a:ext cx="6422231" cy="198358"/>
          </a:xfrm>
          <a:prstGeom prst="roundRect">
            <a:avLst>
              <a:gd name="adj" fmla="val 150088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92148" y="3102650"/>
            <a:ext cx="39253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Przygotowanie oprogramowania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3531870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Posiadać oprogramowanie finansowo-księgowe zintegrowane     z KSeF lub korzystać z bezpłatnych narzędzi MF: Aplikacja Podatnika KSeF, e-mikrofirma, Aplikacja Mobilna KSeF.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408277"/>
            <a:ext cx="6422231" cy="198358"/>
          </a:xfrm>
          <a:prstGeom prst="roundRect">
            <a:avLst>
              <a:gd name="adj" fmla="val 150088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7612737" y="28049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Uwierzytelnienie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12737" y="3234214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Uwierzytelnić się w KSeF przy użyciu jednej z dostępnych metod: Profil Zaufany, Podpis Kwalifikowany, Pieczęć Kwalifikowana lub Token.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5178862"/>
            <a:ext cx="6422231" cy="198358"/>
          </a:xfrm>
          <a:prstGeom prst="roundRect">
            <a:avLst>
              <a:gd name="adj" fmla="val 150088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992148" y="5575578"/>
            <a:ext cx="2809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Weryfikacja uprawnień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92148" y="6004798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Posiadać uprawnienie do wystawiania faktur nadane przez podatnika lub być podatnikiem z uprawnieniami właścicielskimi.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4881205"/>
            <a:ext cx="6422231" cy="198358"/>
          </a:xfrm>
          <a:prstGeom prst="roundRect">
            <a:avLst>
              <a:gd name="adj" fmla="val 150088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7612737" y="527792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Wysłanie faktury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12737" y="5707142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Przesłać e-Fakturę do systemu i otrzymać potwierdzenie wystawienia wraz z nadaniem unikalnego numeru KSeF.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14105096" y="7741325"/>
            <a:ext cx="34671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</a:t>
            </a:r>
            <a:endParaRPr lang="en-US" sz="105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F23311BC-2DBD-41B6-BEF2-6AC2CE094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2011"/>
            <a:ext cx="5567124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Rodzaje uprawnień w KSeF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16405"/>
            <a:ext cx="421719" cy="42171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348984"/>
            <a:ext cx="4206954" cy="526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Uprawnienia do nadawania dalszych uprawnień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93790" y="2977158"/>
            <a:ext cx="4206954" cy="1349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30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Przykładowo</a:t>
            </a:r>
            <a:r>
              <a:rPr lang="en-US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kierownik jednostki </a:t>
            </a:r>
            <a:r>
              <a:rPr lang="en-US" sz="130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może</a:t>
            </a:r>
            <a:r>
              <a:rPr lang="en-US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takie uprawnienia </a:t>
            </a:r>
            <a:r>
              <a:rPr lang="en-US" sz="130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nadać</a:t>
            </a:r>
            <a:r>
              <a:rPr lang="en-US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głównej księgowej/księgowemu , lub kierownikowi</a:t>
            </a:r>
            <a:r>
              <a:rPr lang="en-US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podległej </a:t>
            </a:r>
            <a:r>
              <a:rPr lang="en-US" sz="130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jednostki</a:t>
            </a:r>
            <a:r>
              <a:rPr lang="en-US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organizacyjnej</a:t>
            </a:r>
            <a:r>
              <a:rPr lang="en-US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  <a:r>
              <a:rPr lang="pl-PL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aby ten mógł nadawać kolejne uprawnienia pracownikom.</a:t>
            </a:r>
            <a:endParaRPr lang="en-US" sz="13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604" y="1716405"/>
            <a:ext cx="421719" cy="4217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1604" y="2348984"/>
            <a:ext cx="2410897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Uprawnienia do wglądu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5211604" y="2713673"/>
            <a:ext cx="4207073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Możemy udzielić uprawnień danej osobie do wglądu komu i jakie uprawnienia zostały nadane w systemie.</a:t>
            </a:r>
            <a:endParaRPr lang="en-US" sz="13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537" y="1716405"/>
            <a:ext cx="421719" cy="42171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29537" y="2348984"/>
            <a:ext cx="3665577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Uprawnienia do przeglądania faktur</a:t>
            </a: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9629537" y="2713673"/>
            <a:ext cx="4207073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Przeglądanie faktur bez możliwości ich wystawiania - tylko odczyt </a:t>
            </a:r>
            <a:r>
              <a:rPr lang="en-US" sz="130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dokumentów</a:t>
            </a:r>
            <a:r>
              <a:rPr lang="en-US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w systemie.</a:t>
            </a:r>
            <a:endParaRPr lang="en-US" sz="13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664035"/>
            <a:ext cx="421719" cy="42171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93790" y="5296614"/>
            <a:ext cx="3620333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Uprawnienia do wystawiania faktur</a:t>
            </a:r>
            <a:endParaRPr lang="en-US" sz="1650" dirty="0"/>
          </a:p>
        </p:txBody>
      </p:sp>
      <p:sp>
        <p:nvSpPr>
          <p:cNvPr id="14" name="Text 8"/>
          <p:cNvSpPr/>
          <p:nvPr/>
        </p:nvSpPr>
        <p:spPr>
          <a:xfrm>
            <a:off x="793790" y="5661303"/>
            <a:ext cx="4206954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Wystawianie faktur bez możliwości ich przeglądania - tylko tworzenie nowych dokumentów.</a:t>
            </a:r>
            <a:endParaRPr lang="en-US" sz="13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1604" y="4664035"/>
            <a:ext cx="421719" cy="42171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211604" y="5296614"/>
            <a:ext cx="2769037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Uprawnienia kompleksowe</a:t>
            </a:r>
            <a:endParaRPr lang="en-US" sz="1650" dirty="0"/>
          </a:p>
        </p:txBody>
      </p:sp>
      <p:sp>
        <p:nvSpPr>
          <p:cNvPr id="17" name="Text 10"/>
          <p:cNvSpPr/>
          <p:nvPr/>
        </p:nvSpPr>
        <p:spPr>
          <a:xfrm>
            <a:off x="5211604" y="5661303"/>
            <a:ext cx="4207073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Wystawianie i przeglądanie faktur - pełny dostęp do funkcjonalności systemu.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1341834" y="6601658"/>
            <a:ext cx="12326183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1" name="Text 13"/>
          <p:cNvSpPr/>
          <p:nvPr/>
        </p:nvSpPr>
        <p:spPr>
          <a:xfrm>
            <a:off x="14074973" y="7741325"/>
            <a:ext cx="376833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</a:t>
            </a:r>
            <a:endParaRPr lang="en-US" sz="1050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3C8DACC9-7153-4D22-8532-685C6A461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7409"/>
            <a:ext cx="80396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Wdrożenie obowiązkowego KSeF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70" y="2194322"/>
            <a:ext cx="22860" cy="4857869"/>
          </a:xfrm>
          <a:prstGeom prst="roundRect">
            <a:avLst>
              <a:gd name="adj" fmla="val 1302324"/>
            </a:avLst>
          </a:prstGeom>
          <a:solidFill>
            <a:srgbClr val="D8D4D4"/>
          </a:solidFill>
          <a:ln/>
        </p:spPr>
      </p:sp>
      <p:sp>
        <p:nvSpPr>
          <p:cNvPr id="4" name="Shape 2"/>
          <p:cNvSpPr/>
          <p:nvPr/>
        </p:nvSpPr>
        <p:spPr>
          <a:xfrm>
            <a:off x="6519505" y="2406134"/>
            <a:ext cx="595313" cy="22860"/>
          </a:xfrm>
          <a:prstGeom prst="roundRect">
            <a:avLst>
              <a:gd name="adj" fmla="val 1302324"/>
            </a:avLst>
          </a:prstGeom>
          <a:solidFill>
            <a:srgbClr val="D8D4D4"/>
          </a:solidFill>
          <a:ln/>
        </p:spPr>
      </p:sp>
      <p:sp>
        <p:nvSpPr>
          <p:cNvPr id="5" name="Shape 3"/>
          <p:cNvSpPr/>
          <p:nvPr/>
        </p:nvSpPr>
        <p:spPr>
          <a:xfrm>
            <a:off x="7081312" y="2138065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7166372" y="2231529"/>
            <a:ext cx="297656" cy="460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3842028" y="22625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 lutego 2026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2691765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KSeF stanie się obowiązkowy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dla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podatników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 których wartość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sprzedaży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wraz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z kwotą podatku) przekroczyła w 2024 r. 200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mln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zł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15582" y="3596759"/>
            <a:ext cx="595313" cy="22860"/>
          </a:xfrm>
          <a:prstGeom prst="roundRect">
            <a:avLst>
              <a:gd name="adj" fmla="val 1302324"/>
            </a:avLst>
          </a:prstGeom>
          <a:solidFill>
            <a:srgbClr val="D8D4D4"/>
          </a:solidFill>
          <a:ln/>
        </p:spPr>
      </p:sp>
      <p:sp>
        <p:nvSpPr>
          <p:cNvPr id="10" name="Shape 8"/>
          <p:cNvSpPr/>
          <p:nvPr/>
        </p:nvSpPr>
        <p:spPr>
          <a:xfrm>
            <a:off x="7091958" y="3320596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7166372" y="342215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8307467" y="34531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 kwietnia 2026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8307467" y="3882390"/>
            <a:ext cx="552914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Obowiązkowy KSeF dla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wszystkich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podatników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8307467" y="4318992"/>
            <a:ext cx="552914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WAŻNE!</a:t>
            </a:r>
            <a:endParaRPr lang="en-US" sz="1550" i="1" dirty="0"/>
          </a:p>
        </p:txBody>
      </p:sp>
      <p:sp>
        <p:nvSpPr>
          <p:cNvPr id="15" name="Text 13"/>
          <p:cNvSpPr/>
          <p:nvPr/>
        </p:nvSpPr>
        <p:spPr>
          <a:xfrm>
            <a:off x="8307467" y="4755594"/>
            <a:ext cx="552914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ermin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kwietnia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2026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r. dotyczy wyłącznie obowiązku wystawiania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ustrukturyzowanych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nie ich otrzymywania. Otrzymywanie faktur przy użyciu KSeF będzie obowiązkowe już od 1 lutego 2026 r.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6519505" y="5115520"/>
            <a:ext cx="595313" cy="22860"/>
          </a:xfrm>
          <a:prstGeom prst="roundRect">
            <a:avLst>
              <a:gd name="adj" fmla="val 1302324"/>
            </a:avLst>
          </a:prstGeom>
          <a:solidFill>
            <a:srgbClr val="D8D4D4"/>
          </a:solidFill>
          <a:ln/>
        </p:spPr>
      </p:sp>
      <p:sp>
        <p:nvSpPr>
          <p:cNvPr id="17" name="Shape 15"/>
          <p:cNvSpPr/>
          <p:nvPr/>
        </p:nvSpPr>
        <p:spPr>
          <a:xfrm>
            <a:off x="7070652" y="4858345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7166372" y="494091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00" dirty="0"/>
          </a:p>
        </p:txBody>
      </p:sp>
      <p:sp>
        <p:nvSpPr>
          <p:cNvPr id="19" name="Text 17"/>
          <p:cNvSpPr/>
          <p:nvPr/>
        </p:nvSpPr>
        <p:spPr>
          <a:xfrm>
            <a:off x="3842028" y="497193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 stycznia 2027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93790" y="5401151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Zakaz wystawiania faktur przy użyciu kas rejestrujących. Pełne przejście na system elektroniczny.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14161532" y="7741325"/>
            <a:ext cx="290274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050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8CAD5B62-4A87-464A-B33B-E7E8D4DB6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0760"/>
            <a:ext cx="87603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661587" y="1521188"/>
            <a:ext cx="84273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DA1B2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Nadanie uprawnienia pierwotnego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315622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Każdy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podatnik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VAT musi najpierw nadać uprawnienie pierwotne osobie fizycznej (tzw. uprawnienie "główne"), która to osoba nadawać będzie mogła kolejne uprawnienia do: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4014549"/>
            <a:ext cx="6422231" cy="1506736"/>
          </a:xfrm>
          <a:prstGeom prst="roundRect">
            <a:avLst>
              <a:gd name="adj" fmla="val 1975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1015008" y="4235767"/>
            <a:ext cx="27026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Nadawanie uprawnień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15008" y="4664988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Możliwość nadawania kolejnych uprawnień innym osobom        w organizacji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4014549"/>
            <a:ext cx="6422231" cy="1506736"/>
          </a:xfrm>
          <a:prstGeom prst="roundRect">
            <a:avLst>
              <a:gd name="adj" fmla="val 1975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7635597" y="4235767"/>
            <a:ext cx="47143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Zarządzanie </a:t>
            </a:r>
            <a:r>
              <a:rPr lang="en-US" sz="1950" b="1" dirty="0" err="1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jednostkami</a:t>
            </a: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pl-PL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organizacyjnymi 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35597" y="4664988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Kontrola nad jednostkami organizacyjnymi w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ramach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pl-PL" sz="1550" dirty="0">
              <a:solidFill>
                <a:srgbClr val="3B353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swojej struktury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5719643"/>
            <a:ext cx="6422231" cy="1189196"/>
          </a:xfrm>
          <a:prstGeom prst="roundRect">
            <a:avLst>
              <a:gd name="adj" fmla="val 2503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1015008" y="594086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Wystawianie faktur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1015008" y="6370082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Możliwość tworzenia i wysyłania faktur ustrukturyzowanych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7414379" y="5719643"/>
            <a:ext cx="6422231" cy="1189196"/>
          </a:xfrm>
          <a:prstGeom prst="roundRect">
            <a:avLst>
              <a:gd name="adj" fmla="val 2503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7635597" y="594086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Dostęp do faktur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7635597" y="6370082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Przeglądanie i pobieranie faktur z systemu KSeF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14103668" y="7741325"/>
            <a:ext cx="34813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20</a:t>
            </a:r>
            <a:endParaRPr lang="en-US" sz="1050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DE7AEF7F-3B34-49E8-ABCF-AD0F6567E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3509"/>
            <a:ext cx="99423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Formularz ZAW-FA - uprawnienie główne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99836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Zawiadomienie ZAW-FA jest składane: papierowo – osobiście lub pocztą, lub elektronicznie – np.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jako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załącznik do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pisma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ogólnego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w e-Urzędzie Skarbowym (pamiętając, że w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imieniu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jednostki publicznej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zawiadomienie mogą podpisać wyłącznie osoby uprawnione do jej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reprezentacji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948589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Formularz ten w celu nadania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uprawnienia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głównego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”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można złożyć </a:t>
            </a:r>
            <a:r>
              <a:rPr lang="en-US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wyłącznie dla jednej osoby upoważnionej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Nie można nadać tego uprawnienia dwóm osobom.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5124450"/>
            <a:ext cx="7632025" cy="1478280"/>
          </a:xfrm>
          <a:prstGeom prst="roundRect">
            <a:avLst>
              <a:gd name="adj" fmla="val 20139"/>
            </a:avLst>
          </a:prstGeom>
          <a:solidFill>
            <a:srgbClr val="FCF2B5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427345"/>
            <a:ext cx="248007" cy="19835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38513" y="5372338"/>
            <a:ext cx="678894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ZAW-FA powinien zostać 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opatrzony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podpisem</a:t>
            </a:r>
            <a:r>
              <a:rPr lang="pl-PL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osoby, która posiada odpowiednie pełnomocnictwo do reprezentowania podatnika.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8917543" y="2499836"/>
            <a:ext cx="492656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zawiadomieniu wskazuje dane osoby, której zostaną nadane uprawnienia pierwotne (przykładowo można takie uprawnienia </a:t>
            </a:r>
            <a:r>
              <a:rPr lang="en-US" sz="1550" b="1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nadać</a:t>
            </a:r>
            <a:r>
              <a:rPr lang="en-US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głównej księgowej/księgowemu oraz dowolnej innej osobie posiadającej odpowiednie pełnomocnictwa</a:t>
            </a:r>
            <a:r>
              <a:rPr lang="en-US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4074021" y="7741325"/>
            <a:ext cx="377785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050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59188E0-8CF9-4267-9250-C6895333C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6381"/>
            <a:ext cx="101909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Zasady nadawania i odbierania uprawnień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44115"/>
            <a:ext cx="39582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Identyfikacja osoby uprawnionej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05192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Analogicznie do nadawania uprawnień działa ich odbieranie. </a:t>
            </a:r>
            <a:r>
              <a:rPr lang="en-US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Uprawnienie zawsze nadawane jest konkretnej osobie fizycznej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a danymi ją identyfikującymi są: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91025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NIP lub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29720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PESEL lub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68415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odcisk palca certyfikatu podpisu (w przypadku podpisu kwalifikowalnego bez numeru PESEL lub NIP)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93790" y="5224939"/>
            <a:ext cx="13042821" cy="1478280"/>
          </a:xfrm>
          <a:prstGeom prst="roundRect">
            <a:avLst>
              <a:gd name="adj" fmla="val 20139"/>
            </a:avLst>
          </a:prstGeom>
          <a:solidFill>
            <a:srgbClr val="D9D9D9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527834"/>
            <a:ext cx="248007" cy="19835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438513" y="5472827"/>
            <a:ext cx="121997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Co, gdy osoba, która posiada uprawnienia odnowiła podpis lub nabyła </a:t>
            </a:r>
            <a:r>
              <a:rPr lang="en-US" sz="1550" b="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nowy</a:t>
            </a: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r>
              <a:rPr lang="pl-PL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Gdy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w podpisie jest NIP lub PESEL nie trzeba aktualizować uprawnień. Takiej aktualizacji trzeba dokonać przy wykorzystaniu do uwierzytelnienia tzw. odcisku palca podpisu.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14075807" y="7741325"/>
            <a:ext cx="37599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05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9324C37-DAFF-49A7-9E16-652170BFD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69833" y="1038225"/>
            <a:ext cx="8004334" cy="296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endParaRPr lang="en-US" sz="700" dirty="0"/>
          </a:p>
        </p:txBody>
      </p:sp>
      <p:sp>
        <p:nvSpPr>
          <p:cNvPr id="14" name="Text 9"/>
          <p:cNvSpPr/>
          <p:nvPr/>
        </p:nvSpPr>
        <p:spPr>
          <a:xfrm>
            <a:off x="1047988" y="2468523"/>
            <a:ext cx="7510939" cy="148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150"/>
              </a:lnSpc>
              <a:buSzPct val="100000"/>
              <a:buChar char="•"/>
            </a:pPr>
            <a:endParaRPr lang="en-US" sz="700" b="1" dirty="0"/>
          </a:p>
        </p:txBody>
      </p:sp>
      <p:sp>
        <p:nvSpPr>
          <p:cNvPr id="47" name="Text 37"/>
          <p:cNvSpPr/>
          <p:nvPr/>
        </p:nvSpPr>
        <p:spPr>
          <a:xfrm>
            <a:off x="8665250" y="7879080"/>
            <a:ext cx="350639" cy="159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50"/>
              </a:lnSpc>
              <a:buNone/>
            </a:pPr>
            <a:r>
              <a:rPr lang="pl-PL" sz="7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23</a:t>
            </a:r>
            <a:endParaRPr lang="en-US" sz="750" dirty="0"/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5BEEC3B4-68B4-4E6F-A20E-7B912CA8D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F39247BA-B239-4E0C-93EB-FE3F78CF9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29" y="904534"/>
            <a:ext cx="12994966" cy="645319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8173"/>
            <a:ext cx="684668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Dwa Modele Nadawania Uprawnień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793790" y="2471142"/>
            <a:ext cx="6422231" cy="3321844"/>
          </a:xfrm>
          <a:prstGeom prst="roundRect">
            <a:avLst>
              <a:gd name="adj" fmla="val 8962"/>
            </a:avLst>
          </a:prstGeom>
          <a:solidFill>
            <a:srgbClr val="DA1B2E"/>
          </a:solidFill>
          <a:ln w="7620">
            <a:solidFill>
              <a:srgbClr val="F33447"/>
            </a:solidFill>
            <a:prstDash val="solid"/>
          </a:ln>
          <a:effectLst>
            <a:outerShdw dist="17780" dir="2700000" algn="bl" rotWithShape="0">
              <a:srgbClr val="F33447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99768" y="26771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Model Standardowy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106341"/>
            <a:ext cx="60102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Uprawnienia nadawane są na poziomie całego podmiotu, bez różnicowania według jednostek wewnętrznych. </a:t>
            </a:r>
            <a:r>
              <a:rPr lang="en-US" sz="1550" dirty="0" err="1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Użytkownik</a:t>
            </a: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br>
              <a:rPr lang="pl-PL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 uprawnieniami ma dostęp do wszystkich faktur podatnika, niezależnie od tego, której jednostki organizacyjnej dotyczą.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4495562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Prostsza struktura zarządzania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488251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Odpowiedni dla mniejszych organizacji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99768" y="526946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Pełny dostęp do wszystkich dokumentów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2471142"/>
            <a:ext cx="6422231" cy="3321844"/>
          </a:xfrm>
          <a:prstGeom prst="roundRect">
            <a:avLst>
              <a:gd name="adj" fmla="val 8962"/>
            </a:avLst>
          </a:prstGeom>
          <a:solidFill>
            <a:srgbClr val="790C1C"/>
          </a:solidFill>
          <a:ln w="7620">
            <a:solidFill>
              <a:srgbClr val="922535"/>
            </a:solidFill>
            <a:prstDash val="solid"/>
          </a:ln>
          <a:effectLst>
            <a:outerShdw dist="17780" dir="2700000" algn="bl" rotWithShape="0">
              <a:srgbClr val="922535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7620357" y="2677120"/>
            <a:ext cx="47773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Model z Identyfikatorem Wewnętrznym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620357" y="3106341"/>
            <a:ext cx="60102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Uprawnienia ograniczone do konkretnej jednostki wewnętrznej, identyfikowanej przez unikalny IDWew. Użytkownik ma dostęp wyłącznie do faktur związanych z przypisaną mu jednostką organizacyjną.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620357" y="4495562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Precyzyjna kontrola dostępu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620357" y="488251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Dedykowany dla struktur rozproszonych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620357" y="526946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Segregacja danych między jednostkami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601622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Podatnik może równolegle wykorzystywać oba modele, dostosowując strukturę uprawnień do specyfiki swojej organizacji i potrzeb poszczególnych jednostek.</a:t>
            </a:r>
            <a:endParaRPr lang="en-US" sz="1550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9C7BC4E-96BE-47F7-9281-D0441125B877}"/>
              </a:ext>
            </a:extLst>
          </p:cNvPr>
          <p:cNvSpPr txBox="1"/>
          <p:nvPr/>
        </p:nvSpPr>
        <p:spPr>
          <a:xfrm>
            <a:off x="6967894" y="7666331"/>
            <a:ext cx="7315200" cy="300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6438"/>
            <a:ext cx="681966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Identyfikator Wewnętrzny (IDWew)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201858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Definicja i Struktura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589014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Identyfikator wewnętrzny to unikalny kod identyfikujący zakład, oddział osoby prawnej lub inną wyodrębnioną jednostkę wewnętrzną podatnika w systemie KSeF. Jest to kluczowy element techniczny umożliwiający funkcjonowanie zaawansowanego modelu uprawnień.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355306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Struktura identyfikatora składa się z dwóch elementów połączonych myślnikiem: identyfikatora podatkowego NIP podatnika oraz ciągu znaków numerycznych przypisanych danej jednostce.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091446" y="5848707"/>
            <a:ext cx="5981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Przykład: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1111111111-33334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1091446" y="6344841"/>
            <a:ext cx="598170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gdzie: </a:t>
            </a:r>
            <a:r>
              <a:rPr lang="en-US" sz="1550" dirty="0">
                <a:solidFill>
                  <a:srgbClr val="3B3535"/>
                </a:solidFill>
                <a:highlight>
                  <a:srgbClr val="F9D2D6"/>
                </a:highlight>
                <a:latin typeface="Inter" pitchFamily="34" charset="0"/>
                <a:ea typeface="Inter" pitchFamily="34" charset="-122"/>
                <a:cs typeface="Inter" pitchFamily="34" charset="-120"/>
              </a:rPr>
              <a:t>1111111111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to NIP podatnika, a </a:t>
            </a:r>
            <a:r>
              <a:rPr lang="en-US" sz="1550" dirty="0">
                <a:solidFill>
                  <a:srgbClr val="3B3535"/>
                </a:solidFill>
                <a:highlight>
                  <a:srgbClr val="F9D2D6"/>
                </a:highlight>
                <a:latin typeface="Inter" pitchFamily="34" charset="0"/>
                <a:ea typeface="Inter" pitchFamily="34" charset="-122"/>
                <a:cs typeface="Inter" pitchFamily="34" charset="-120"/>
              </a:rPr>
              <a:t>33334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to unikalny numer jednostki wewnętrznej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93790" y="5848707"/>
            <a:ext cx="22860" cy="1131213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9" name="Shape 7"/>
          <p:cNvSpPr/>
          <p:nvPr/>
        </p:nvSpPr>
        <p:spPr>
          <a:xfrm>
            <a:off x="7564874" y="2043470"/>
            <a:ext cx="6279356" cy="3673554"/>
          </a:xfrm>
          <a:prstGeom prst="roundRect">
            <a:avLst>
              <a:gd name="adj" fmla="val 8104"/>
            </a:avLst>
          </a:prstGeom>
          <a:solidFill>
            <a:srgbClr val="F7BBC1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32" y="2318147"/>
            <a:ext cx="310039" cy="248007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271629" y="2291358"/>
            <a:ext cx="29188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Kluczowe Cechy IDWew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8271629" y="2799874"/>
            <a:ext cx="53742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Unikalność: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każda jednostka wewnętrzna ma przypisany tylko jeden, niepowtarzalny identyfikator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8271629" y="3504367"/>
            <a:ext cx="53742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Zgodność ze specyfikacją: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utworzony według zasad określonych w dokumentacji interfejsu API KSeF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8271629" y="4208859"/>
            <a:ext cx="53742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Powiązanie z podatnikiem: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zawiera NIP podatnika będącego właścicielem jednostki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8271629" y="4913352"/>
            <a:ext cx="53742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Trwałość: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raz nadany identyfikator pozostaje niezmieniony</a:t>
            </a:r>
            <a:endParaRPr lang="en-US" sz="155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EC276E8-2EF1-442F-8C1A-4B0754F76C37}"/>
              </a:ext>
            </a:extLst>
          </p:cNvPr>
          <p:cNvSpPr txBox="1"/>
          <p:nvPr/>
        </p:nvSpPr>
        <p:spPr>
          <a:xfrm>
            <a:off x="6967894" y="7666331"/>
            <a:ext cx="7315200" cy="300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r>
              <a:rPr kumimoji="0" lang="pl-PL" sz="1050" b="0" i="0" u="none" strike="noStrike" kern="1200" cap="none" spc="0" normalizeH="0" baseline="0" noProof="0" dirty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2081"/>
            <a:ext cx="739271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Przykład: Spółka z Trzema Oddziałami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98751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Stan Faktyczny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657237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Spółka z ograniczoną odpowiedzialnością (sp. z o.o.) prowadzi działalność na terytorium Polski poprzez sieć oddziałów. Każdy oddział samodzielnie wystawia faktury dokumentujące transakcje przeprowadzone w jego zakresie terytorialnym. Z perspektywy podatkowej, zgodnie z art. 15 ustawy o VAT, podatnikiem jest spółka jako całość, a nie poszczególne oddziały.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833098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Spółka uwierzytelniła się w systemie KSeF przy użyciu kwalifikowanej pieczęci elektronicznej i przystąpiła do implementacji modelu uprawnień opartego na identyfikatorach wewnętrznych. W strukturze organizacyjnej funkcjonują trzy oddziały wymagające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autonomii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b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procesach fakturowania.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5008959"/>
            <a:ext cx="496133" cy="49613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3790" y="57531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Oddział 1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93790" y="6182320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Region północny – samodzielne zarządzanie fakturowaniem dla transakcji regionalnych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3986" y="5008959"/>
            <a:ext cx="496133" cy="49613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223986" y="57531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Oddział 2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223986" y="6182320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Region centralny – pełna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autonomia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b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zakresie dokumentacji sprzedaży</a:t>
            </a:r>
            <a:endParaRPr lang="en-US" sz="15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4302" y="5008959"/>
            <a:ext cx="496133" cy="49613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54302" y="57531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Oddział 3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654302" y="6182320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Region południowy – niezależne procesy fakturowania lokalnego</a:t>
            </a:r>
            <a:endParaRPr lang="en-US" sz="155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6919AB6-21D2-483D-86CD-43185F226C03}"/>
              </a:ext>
            </a:extLst>
          </p:cNvPr>
          <p:cNvSpPr txBox="1"/>
          <p:nvPr/>
        </p:nvSpPr>
        <p:spPr>
          <a:xfrm>
            <a:off x="6967894" y="7666331"/>
            <a:ext cx="7315200" cy="300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r>
              <a:rPr kumimoji="0" lang="pl-PL" sz="1050" b="0" i="0" u="none" strike="noStrike" kern="1200" cap="none" spc="0" normalizeH="0" baseline="0" noProof="0" dirty="0">
                <a:ln>
                  <a:noFill/>
                </a:ln>
                <a:solidFill>
                  <a:srgbClr val="3B353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6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4753"/>
            <a:ext cx="7053143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Anonimowy dostęp do e-faktury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93790" y="1710809"/>
            <a:ext cx="7556421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Dostęp do faktury ustrukturyzowanej jest możliwy bez logowania do systemu poprzez podanie określonych danych weryfikacyjnych. Aplikacja Podatnika KSeF zapewnia funkcjonalność anonimowego dostępu do faktur dla </a:t>
            </a:r>
            <a:r>
              <a:rPr lang="en-US" sz="140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pozostałych</a:t>
            </a: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użytkowników </a:t>
            </a:r>
            <a:r>
              <a:rPr lang="en-US" sz="140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nieposiadających</a:t>
            </a: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uprawnień</a:t>
            </a:r>
            <a:r>
              <a:rPr lang="pl-PL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93790" y="3054668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860703" y="3088065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374219" y="3115985"/>
            <a:ext cx="4058483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Numer identyfikujący fakturę w KSeF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374219" y="3502104"/>
            <a:ext cx="697599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Unikalny numer nadany przez system każdej fakturze ustrukturyzowanej.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793730" y="4083486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0" name="Text 7"/>
          <p:cNvSpPr/>
          <p:nvPr/>
        </p:nvSpPr>
        <p:spPr>
          <a:xfrm>
            <a:off x="860703" y="4178439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1374219" y="4206359"/>
            <a:ext cx="274581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Numer faktury wystawcy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374219" y="4592479"/>
            <a:ext cx="697599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Numer faktury nadany przez wystawcę zgodnie z jego systemem numeracji.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93790" y="5181886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860703" y="5268813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374219" y="529673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Dane nabywcy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374219" y="5682853"/>
            <a:ext cx="697599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NIP lub inny identyfikator nabywcy albo informacja o braku identyfikatora oraz imię i nazwisko lub nazwa nabywcy.</a:t>
            </a:r>
            <a:endParaRPr lang="en-US" sz="1400" dirty="0"/>
          </a:p>
        </p:txBody>
      </p:sp>
      <p:sp>
        <p:nvSpPr>
          <p:cNvPr id="17" name="Shape 14"/>
          <p:cNvSpPr/>
          <p:nvPr/>
        </p:nvSpPr>
        <p:spPr>
          <a:xfrm>
            <a:off x="793790" y="6549985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860703" y="6644938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1374219" y="6672858"/>
            <a:ext cx="2778800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Kwota należności ogółem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1374219" y="7058978"/>
            <a:ext cx="697599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Całkowita kwota do zapłaty wskazana na fakturze.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8566309" y="7741325"/>
            <a:ext cx="39909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</a:t>
            </a:r>
            <a:endParaRPr lang="en-US" sz="1050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1E8D7B2-3981-457E-8ABB-37168A40F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7945"/>
            <a:ext cx="864703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Kod weryfikujący dostęp do faktury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98921"/>
            <a:ext cx="6279356" cy="35494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4874" y="2774037"/>
            <a:ext cx="25203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Dostęp przez kod QR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564874" y="3282553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Dostęp do faktury przesłanej do KSeF będzie możliwy poprzez kod weryfikujący (kod QR, link) po podaniu: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874" y="409622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Numeru faktury nadanego przez wystawcę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564874" y="448317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NIP lub innego identyfikatora nabywcy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874" y="487013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Kwoty należności ogółem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564874" y="5366266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Rozwiązanie umożliwia szybką weryfikację autentyczności faktury bez konieczności logowania do systemu KSeF.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4076878" y="7741325"/>
            <a:ext cx="37492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</a:t>
            </a:r>
            <a:endParaRPr lang="en-US" sz="105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4776169-BEA3-4538-A300-B65587760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3441"/>
            <a:ext cx="120315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Wyłączenia z obowiązkowego KSeF - status stron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3117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Wyłączeniem z obowiązkowego KSeF objęte jest wystawianie faktur w określonych sytuacjach związanych ze statusem stron transakcji.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271957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1438632" y="3340179"/>
            <a:ext cx="353734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Podatnicy zagraniczni bez siedziby w Polsce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4079558"/>
            <a:ext cx="353734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Podatnicy nieposiadający siedziby działalności gospodarczej ani stałego miejsca prowadzenia działalności na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terytorium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Polski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23986" y="3271957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868829" y="3340179"/>
            <a:ext cx="353746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Stałe miejsce nieuczestniczące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868829" y="4079558"/>
            <a:ext cx="35374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Podatnicy z siedzibą zagraniczną, ale ze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stałym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miejscem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prowadzenia działalności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w Polsce, gdy to miejsce nie uczestniczy w dostawie/usłudze.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9654302" y="3271957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10299144" y="3340179"/>
            <a:ext cx="31282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Faktury dla konsumentów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10299144" y="3769400"/>
            <a:ext cx="353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(osoby fizyczne)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0299144" y="4206002"/>
            <a:ext cx="353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Faktury wystawiane na rzecz osoby fizycznej nieprowadzącej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działalności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gospodarczej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– brak numeru NIP.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793790" y="5572958"/>
            <a:ext cx="13042821" cy="843201"/>
          </a:xfrm>
          <a:prstGeom prst="roundRect">
            <a:avLst>
              <a:gd name="adj" fmla="val 35307"/>
            </a:avLst>
          </a:prstGeom>
          <a:solidFill>
            <a:srgbClr val="B6D6FC"/>
          </a:solidFill>
          <a:ln/>
        </p:spPr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875853"/>
            <a:ext cx="248007" cy="198358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438513" y="5820847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Ważne: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W powyższych przypadkach fakturę można wystawić w KSeF dobrowolnie za zgodą nabywcy.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14079260" y="7741325"/>
            <a:ext cx="37254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29</a:t>
            </a:r>
            <a:endParaRPr lang="en-US" sz="1050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479FE1BE-9D58-481C-91B1-8BACAEFD6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1303"/>
            <a:ext cx="68580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Kto może korzystać z KSeF?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9673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Podatnicy z NIP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475911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Wszyscy podatnicy posiadający numer identyfikacji podatkowej mogą korzystać z systemu po odpowiednim uwierzytelnieniu.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28958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Podatnicy VAT czynni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67653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Podatnicy VAT zwolnieni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06349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Jednostki samorządu terytorialnego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296739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Podmioty wskazane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564874" y="3475911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Podmioty i osoby fizyczne wskazane przez podatnika mogą otrzymać uprawnienia do korzystania z KSeF w jego imieniu.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428958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Biura rachunkowe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467653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Przedstawiciele podatkowi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64874" y="506349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Pracownicy podatnika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564874" y="545044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Inne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wskazane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podmioty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606063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4160460" y="7741325"/>
            <a:ext cx="291346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050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DD098DE4-2052-4429-84C5-216CC913D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9914"/>
            <a:ext cx="96877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Wyłączenia określone rozporządzeniem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376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Rozporządzenie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wykonawcze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określa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dodatkowe wyłączenia z obowiązkowego KSeF dla wsakazanych rodzajów transakcji.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995970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7401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Bilety autostradowe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169331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Bilety za przejazd autostradą płatną wyłączone z obowiązku wystawiania w KSeF.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44" y="2995970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9144" y="37401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Bilety transportowe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4169331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Bilety za przejazd kolejami, taborem samochodowym, środkami transportu morskiego i lotniczego.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201245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59453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Usługi zwolnione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6374606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Świadczenie usług zwolnionych na podstawie art. 43 ust. 1 pkt 7, ustawy o VAT.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439144" y="5201245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9144" y="5945386"/>
            <a:ext cx="38288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Samofakturowanie zagraniczne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439144" y="6374606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Samofakturowanie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gdy nabywca lub sprzedawca nie jest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zidentyfikowany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polskim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numerem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NIP.</a:t>
            </a:r>
            <a:endParaRPr lang="en-US" sz="1550" dirty="0"/>
          </a:p>
        </p:txBody>
      </p:sp>
      <p:sp>
        <p:nvSpPr>
          <p:cNvPr id="16" name="Text 10"/>
          <p:cNvSpPr/>
          <p:nvPr/>
        </p:nvSpPr>
        <p:spPr>
          <a:xfrm>
            <a:off x="14104025" y="7741325"/>
            <a:ext cx="34778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30</a:t>
            </a:r>
            <a:endParaRPr lang="en-US" sz="1050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2AD1FF47-4876-4BB3-AB65-6BDE54E23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31827"/>
            <a:ext cx="835973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Brak konieczności zgody nabywcy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14956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 dniem wprowadzenia obowiązkowego KSeF nabywca nie będzie już wyrażać zgody na otrzymywanie e-faktur w systemie. Podmioty zobowiązane do stosowania KSeF będą wystawiały i otrzymywały e-faktury wyłącznie przy użyciu KSeF.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00788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4322207"/>
            <a:ext cx="4215289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467106"/>
            <a:ext cx="35646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Automatyczne udostępnianie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4896326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Faktury będą automatycznie udostępniane nabywcy w systemie KSeF bez konieczności wyrażania zgody.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400788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4322207"/>
            <a:ext cx="4215408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0" name="Text 8"/>
          <p:cNvSpPr/>
          <p:nvPr/>
        </p:nvSpPr>
        <p:spPr>
          <a:xfrm>
            <a:off x="5207437" y="4467106"/>
            <a:ext cx="3263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Wizualizacja obowiązkowa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437" y="4896326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określonych sytuacjach wizualizacja faktury będzie wydawana obowiązkowo (konsumenci, podmioty zagraniczne).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400788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4322207"/>
            <a:ext cx="4215289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4" name="Text 12"/>
          <p:cNvSpPr/>
          <p:nvPr/>
        </p:nvSpPr>
        <p:spPr>
          <a:xfrm>
            <a:off x="9621203" y="446710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Odbiór w KSeF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21203" y="4896326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pozostałych przypadkach nabywca odbierze fakturę bezpośrednio w systemie KSeF.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4083070" y="7741325"/>
            <a:ext cx="36873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31</a:t>
            </a:r>
            <a:endParaRPr lang="en-US" sz="1050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7AB9D59E-C913-4961-A853-1C11EE9B2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1615"/>
            <a:ext cx="1069169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Faktura udostępniana w sposób uzgodniony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09349"/>
            <a:ext cx="29453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Przypadki obowiązkowe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01716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określonych ustawowo przypadkach wystąpi obowiązek przekazania wystawionej w KSeF faktury nabywcy w sposób z nim uzgodniony: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87548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Osoba prywatna (konsument)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26243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Podmiot zagraniczny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64939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Podatnik korzystający ze zwolnienia SME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03634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Podmiot nieposługujący się numerem NIP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5577126"/>
            <a:ext cx="13042821" cy="1160740"/>
          </a:xfrm>
          <a:prstGeom prst="roundRect">
            <a:avLst>
              <a:gd name="adj" fmla="val 25648"/>
            </a:avLst>
          </a:prstGeom>
          <a:solidFill>
            <a:srgbClr val="FCF2B5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880021"/>
            <a:ext cx="248007" cy="19835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438513" y="5825014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Ważne: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Ustal z nabywcą jakim kanałem i w jakiej formie będziesz przekazywał wymienionym kontrahentom wystawiane na ich rzecz faktury!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4075688" y="7741325"/>
            <a:ext cx="37611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32</a:t>
            </a:r>
            <a:endParaRPr lang="en-US" sz="105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B984659-FC1F-4227-AE4E-98B5D85F4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636"/>
            <a:ext cx="80729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Tryby wystawiania faktur w KSeF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154912" y="35030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Faktury online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932277"/>
            <a:ext cx="384202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Podstawowy tryb - faktury wystawiane    i wysyłane w czasie rzeczywistym do KSeF.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851" y="4008418"/>
            <a:ext cx="296942" cy="3711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94463" y="35030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Faktury offline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994463" y="3932277"/>
            <a:ext cx="38421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Faktury wystawiane poza KSeF zgodnie ze wzorem FA(3), dosyłane później do systemu w określonym terminie.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4250" y="4008418"/>
            <a:ext cx="296942" cy="3711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790" y="669976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Krajowy System e-Faktur umożliwia elastyczne podejście do wystawiania faktur, dostosowując się do różnych sytuacji technicznych             i organizacyjnych przedsiębiorców.</a:t>
            </a:r>
            <a:endParaRPr lang="en-US" sz="1550" dirty="0"/>
          </a:p>
        </p:txBody>
      </p:sp>
      <p:sp>
        <p:nvSpPr>
          <p:cNvPr id="12" name="Text 6"/>
          <p:cNvSpPr/>
          <p:nvPr/>
        </p:nvSpPr>
        <p:spPr>
          <a:xfrm>
            <a:off x="14075450" y="7741325"/>
            <a:ext cx="37635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33</a:t>
            </a:r>
            <a:endParaRPr lang="en-US" sz="105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719A42E4-D2DA-442E-8722-C47454557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31827"/>
            <a:ext cx="56564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Tryb online - szczegóły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14956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Tryb online stanowi podstawowy sposób wystawiania i przesyłania faktur do KSeF, przeprowadzany w czasie rzeczywistym. Każdy zintegrowany z KSeF podatnik może korzystać z tego trybu.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00788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4322207"/>
            <a:ext cx="4215289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467106"/>
            <a:ext cx="25166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Wystawienie faktury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4896326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Datą wystawienia jest data przesłania do KSeF, pod warunkiem zgodności z datą wskazaną w polu P_1 struktury logicznej.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400788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4322207"/>
            <a:ext cx="4215408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0" name="Text 8"/>
          <p:cNvSpPr/>
          <p:nvPr/>
        </p:nvSpPr>
        <p:spPr>
          <a:xfrm>
            <a:off x="5207437" y="4467106"/>
            <a:ext cx="27128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Przetwarzanie w KSeF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437" y="4896326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System przetwarza fakturę w czasie rzeczywistym i nadaje jej unikalny numer identyfikacyjny KSeF.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400788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4322207"/>
            <a:ext cx="4215289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4" name="Text 12"/>
          <p:cNvSpPr/>
          <p:nvPr/>
        </p:nvSpPr>
        <p:spPr>
          <a:xfrm>
            <a:off x="9621203" y="4467106"/>
            <a:ext cx="29165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Udostępnienie nabywcy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21203" y="4896326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Datą otrzymania jest data przydzielenia numeru KSeF lub data faktycznego otrzymania przez nabywcę spoza systemu.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4072949" y="7741325"/>
            <a:ext cx="37885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1050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BBFC8A31-58AB-49E4-9F08-7ADCDC38B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3441"/>
            <a:ext cx="455687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Tryby awaryjne w KSeF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7303770" y="1677114"/>
            <a:ext cx="22860" cy="5688925"/>
          </a:xfrm>
          <a:prstGeom prst="roundRect">
            <a:avLst>
              <a:gd name="adj" fmla="val 1041860"/>
            </a:avLst>
          </a:prstGeom>
          <a:solidFill>
            <a:srgbClr val="D8D4D4"/>
          </a:solidFill>
          <a:ln/>
        </p:spPr>
      </p:sp>
      <p:sp>
        <p:nvSpPr>
          <p:cNvPr id="4" name="Shape 2"/>
          <p:cNvSpPr/>
          <p:nvPr/>
        </p:nvSpPr>
        <p:spPr>
          <a:xfrm>
            <a:off x="770930" y="1677114"/>
            <a:ext cx="6521410" cy="1184077"/>
          </a:xfrm>
          <a:prstGeom prst="roundRect">
            <a:avLst>
              <a:gd name="adj" fmla="val 2011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397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5148977" y="1843445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Tryb offline24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37260" y="2186702"/>
            <a:ext cx="6196370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Rozwiązanie dla trudności w wystawianiu faktur wynikających z jakości sieci transmisyjnej. Faktura wysyłana najpóźniej następnego dnia roboczego.</a:t>
            </a:r>
            <a:endParaRPr lang="en-US" sz="1250" dirty="0"/>
          </a:p>
        </p:txBody>
      </p:sp>
      <p:sp>
        <p:nvSpPr>
          <p:cNvPr id="7" name="Shape 5"/>
          <p:cNvSpPr/>
          <p:nvPr/>
        </p:nvSpPr>
        <p:spPr>
          <a:xfrm>
            <a:off x="7338060" y="3178731"/>
            <a:ext cx="6521410" cy="1184077"/>
          </a:xfrm>
          <a:prstGeom prst="rect">
            <a:avLst/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397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7496770" y="3345061"/>
            <a:ext cx="2020014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Niedostępność KSeF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496770" y="3688318"/>
            <a:ext cx="6196370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Zaplanowane prace serwisowe ogłaszane na BIP MF. Faktury wysyłane najpóźniej następnego dnia roboczego po zakończeniu prac.</a:t>
            </a:r>
            <a:endParaRPr lang="en-US" sz="1250" dirty="0"/>
          </a:p>
        </p:txBody>
      </p:sp>
      <p:sp>
        <p:nvSpPr>
          <p:cNvPr id="10" name="Shape 8"/>
          <p:cNvSpPr/>
          <p:nvPr/>
        </p:nvSpPr>
        <p:spPr>
          <a:xfrm>
            <a:off x="770930" y="4680347"/>
            <a:ext cx="6521410" cy="1184077"/>
          </a:xfrm>
          <a:prstGeom prst="roundRect">
            <a:avLst>
              <a:gd name="adj" fmla="val 2011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397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5148977" y="4846677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Awaria KSeF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37260" y="5189934"/>
            <a:ext cx="6196370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Nieplanowane usterki systemu ogłaszane w komunikacie na BIP MF. Faktury wysyłane w ciągu 7 dni roboczych od zakończenia awarii.</a:t>
            </a:r>
            <a:endParaRPr lang="en-US" sz="1250" dirty="0"/>
          </a:p>
        </p:txBody>
      </p:sp>
      <p:sp>
        <p:nvSpPr>
          <p:cNvPr id="13" name="Shape 11"/>
          <p:cNvSpPr/>
          <p:nvPr/>
        </p:nvSpPr>
        <p:spPr>
          <a:xfrm>
            <a:off x="7338060" y="6181963"/>
            <a:ext cx="6521410" cy="1184077"/>
          </a:xfrm>
          <a:prstGeom prst="rect">
            <a:avLst/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397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7496770" y="634829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Totalna awaria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496770" y="6691551"/>
            <a:ext cx="6196370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Najpoważniejsze usterki ogłaszane w środkach społecznego przekazu.         </a:t>
            </a:r>
            <a:r>
              <a:rPr lang="pl-PL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</a:t>
            </a: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W takim przypadku faktury nie są dosyłane do KSeF.</a:t>
            </a:r>
            <a:endParaRPr lang="en-US" sz="1250" dirty="0"/>
          </a:p>
        </p:txBody>
      </p:sp>
      <p:sp>
        <p:nvSpPr>
          <p:cNvPr id="16" name="Text 14"/>
          <p:cNvSpPr/>
          <p:nvPr/>
        </p:nvSpPr>
        <p:spPr>
          <a:xfrm>
            <a:off x="14052590" y="7741325"/>
            <a:ext cx="39921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1050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541CEF1-B62A-43BD-A277-336FF4563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47982"/>
            <a:ext cx="95922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Tryb offline24 - elastyczne rozwiązanie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657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Przeznaczenie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47352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Tryb offline24 stworzony został głównie w celu maksymalnego uelastycznienia podejścia do wystawiania faktur. Stanowi realizację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postulatów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podatników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sygnalizujących trudności wynikające z: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33185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Jakości sieci transmisyjnej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71880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Braku połączenia z Internetem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10575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Wydłużonego czasu przetwarzania w KSeF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64653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Podatnik wystawia fakturę zgodnie ze wzorem FA(3) w postaci elektronicznej i przesyła ją do KSeF niezwłocznie, najpóźniej w następnym dniu roboczym po wystawieniu.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4075807" y="7741325"/>
            <a:ext cx="37599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36</a:t>
            </a:r>
            <a:endParaRPr lang="en-US" sz="1050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88C94CE-B223-4EA6-B1EC-98983F215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4701"/>
            <a:ext cx="55400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Zasady trybu offline24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31613"/>
            <a:ext cx="992267" cy="11907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84415" y="2629972"/>
            <a:ext cx="25166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Wystawienie faktury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984415" y="3059192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Zastosowanie wzoru FA(3), wystawienie w postaci elektronicznej zgodnie z wymaganiami struktury logicznej.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622358"/>
            <a:ext cx="992267" cy="11907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84415" y="38207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Przesłanie do KSeF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984415" y="4249936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Niezwłoczne przesłanie, najpóźniej w następnym dniu roboczym po wystawieniu, w celu nadania numeru KSeF.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813102"/>
            <a:ext cx="992267" cy="146101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984415" y="50114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Sytuacje awaryjne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984415" y="5440680"/>
            <a:ext cx="118521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przypadku awarii KSeF - przesłanie w ciągu 7 dni roboczych od zakończenia awarii. Przy totalnej awarii faktury nie są dosyłane.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93790" y="649736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Datą wystawienia faktury w trybie offline24 jest data wskazana przez podatnika w polu P_1 struktury logicznej e-faktury.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14074735" y="7741325"/>
            <a:ext cx="37707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</a:t>
            </a:r>
            <a:endParaRPr lang="en-US" sz="1050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EEBE46A-D6D0-488A-BEF7-CD36A05D7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816" y="1783080"/>
            <a:ext cx="3779520" cy="46634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965240"/>
            <a:ext cx="6163508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Kody QR w trybie offline24</a:t>
            </a:r>
            <a:endParaRPr lang="en-US" sz="3700" dirty="0"/>
          </a:p>
        </p:txBody>
      </p:sp>
      <p:sp>
        <p:nvSpPr>
          <p:cNvPr id="5" name="Text 1"/>
          <p:cNvSpPr/>
          <p:nvPr/>
        </p:nvSpPr>
        <p:spPr>
          <a:xfrm>
            <a:off x="793790" y="1837134"/>
            <a:ext cx="7556421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Faktura wystawiona w trybie offline24 udostępniana nabywcy przed przesłaniem do KSeF powinna być oznaczona dwoma kodami QR zapewniającymi pełną weryfikację.</a:t>
            </a:r>
            <a:endParaRPr lang="en-US" sz="1450" dirty="0"/>
          </a:p>
        </p:txBody>
      </p:sp>
      <p:sp>
        <p:nvSpPr>
          <p:cNvPr id="6" name="Shape 2"/>
          <p:cNvSpPr/>
          <p:nvPr/>
        </p:nvSpPr>
        <p:spPr>
          <a:xfrm>
            <a:off x="793790" y="2652593"/>
            <a:ext cx="7556421" cy="1403390"/>
          </a:xfrm>
          <a:prstGeom prst="roundRect">
            <a:avLst>
              <a:gd name="adj" fmla="val 20153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989886" y="2848689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Kod QR </a:t>
            </a:r>
            <a:r>
              <a:rPr lang="pl-PL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„</a:t>
            </a: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OFFLINE</a:t>
            </a:r>
            <a:r>
              <a:rPr lang="pl-PL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”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989886" y="3256478"/>
            <a:ext cx="7164229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Pierwszy kod zapewnia dostęp do faktury w KSeF oraz weryfikację danych zawartych na fakturze po jej przesłaniu do systemu.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793790" y="4244459"/>
            <a:ext cx="7556421" cy="1403390"/>
          </a:xfrm>
          <a:prstGeom prst="roundRect">
            <a:avLst>
              <a:gd name="adj" fmla="val 20153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651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0" name="Text 6"/>
          <p:cNvSpPr/>
          <p:nvPr/>
        </p:nvSpPr>
        <p:spPr>
          <a:xfrm>
            <a:off x="989886" y="4440555"/>
            <a:ext cx="2652593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Kod QR </a:t>
            </a:r>
            <a:r>
              <a:rPr lang="pl-PL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„</a:t>
            </a: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CERTYFIKAT</a:t>
            </a:r>
            <a:r>
              <a:rPr lang="pl-PL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”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989886" y="4848344"/>
            <a:ext cx="7164229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Drugi kod umożliwia potwierdzenie tożsamości wystawcy przy wystawianiu faktury - wymaga posiadania Certyfikatu KSeF.</a:t>
            </a:r>
            <a:endParaRPr lang="en-US" sz="1450" dirty="0"/>
          </a:p>
        </p:txBody>
      </p:sp>
      <p:sp>
        <p:nvSpPr>
          <p:cNvPr id="12" name="Shape 8"/>
          <p:cNvSpPr/>
          <p:nvPr/>
        </p:nvSpPr>
        <p:spPr>
          <a:xfrm>
            <a:off x="793790" y="5859899"/>
            <a:ext cx="7556421" cy="1404461"/>
          </a:xfrm>
          <a:prstGeom prst="roundRect">
            <a:avLst>
              <a:gd name="adj" fmla="val 20138"/>
            </a:avLst>
          </a:prstGeom>
          <a:solidFill>
            <a:srgbClr val="B6D6FC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66" y="6143744"/>
            <a:ext cx="235625" cy="18847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406366" y="6095405"/>
            <a:ext cx="6755368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Ważne:</a:t>
            </a: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Aby wygenerować kod QR </a:t>
            </a:r>
            <a:r>
              <a:rPr lang="pl-PL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</a:t>
            </a: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CERTYFIKAT</a:t>
            </a:r>
            <a:r>
              <a:rPr lang="pl-PL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”</a:t>
            </a:r>
            <a:r>
              <a:rPr lang="en-US" sz="14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konieczne jest pobranie Certyfikatu KSeF podczas dostępności systemu. Certyfikaty dostępne od listopada 2025 r., ważne przez 2 lata.</a:t>
            </a:r>
            <a:endParaRPr lang="en-US" sz="1450" dirty="0"/>
          </a:p>
        </p:txBody>
      </p:sp>
      <p:sp>
        <p:nvSpPr>
          <p:cNvPr id="15" name="Text 10"/>
          <p:cNvSpPr/>
          <p:nvPr/>
        </p:nvSpPr>
        <p:spPr>
          <a:xfrm>
            <a:off x="8573572" y="7741325"/>
            <a:ext cx="391835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</a:t>
            </a:r>
            <a:endParaRPr lang="en-US" sz="105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2CE543FB-3C9E-4383-95BC-7C263457B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23467"/>
            <a:ext cx="906970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Tryb offline - niedostępność systemu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4038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354705"/>
            <a:ext cx="4215289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499604"/>
            <a:ext cx="32866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Ogłoszenie niedostępności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928824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Komunikat o niedostępności publikowany      w BIP MF i udostępniany w oprogramowaniu interfejsowym KSeF, głównie podczas zaplanowanych prac serwisowych.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304038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354705"/>
            <a:ext cx="4215408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9" name="Text 7"/>
          <p:cNvSpPr/>
          <p:nvPr/>
        </p:nvSpPr>
        <p:spPr>
          <a:xfrm>
            <a:off x="5207437" y="3499604"/>
            <a:ext cx="25166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Wystawienie faktury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3928824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Zastosowanie wzoru FA(3), wystawienie            w postaci elektronicznej podczas ogłoszonej niedostępności systemu.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304038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354705"/>
            <a:ext cx="4215289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3" name="Text 11"/>
          <p:cNvSpPr/>
          <p:nvPr/>
        </p:nvSpPr>
        <p:spPr>
          <a:xfrm>
            <a:off x="9621203" y="3499604"/>
            <a:ext cx="32245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Przesłanie po zakończeniu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3928824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Niezwłoczne przesłanie faktury do KSeF, najpóźniej w następnym dniu roboczym po zakończeniu okresu niedostępności.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57105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Dzięki temu rozwiązaniu procesy związane z wystawianiem faktur przebiegają płynnie i nieprzerwanie pomimo czasowej niedostępności systemu.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4078188" y="7741325"/>
            <a:ext cx="37361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39</a:t>
            </a:r>
            <a:endParaRPr lang="en-US" sz="1050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CDD944A0-C925-4287-B984-7BF4ED156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3856"/>
            <a:ext cx="84009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Rodzaje faktur w polskim systemie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154912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Faktura papierowa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4520327"/>
            <a:ext cx="384202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Tradycyjna forma faktury w postaci fizycznego dokumentu papierowego.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851" y="4437638"/>
            <a:ext cx="296942" cy="3711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284" y="2716649"/>
            <a:ext cx="26223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Faktura elektroniczna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895284" y="3145869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Faktura w postaci elektronicznej wystawiona i otrzymana w dowolnym formacie elektronicznym (np. PDF).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460" y="3054013"/>
            <a:ext cx="296942" cy="3711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5284" y="5147905"/>
            <a:ext cx="31961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Faktura ustrukturyzowana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895284" y="5577126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Faktura wystawiona przy użyciu KSeF       z przydzielonym numerem identyfikującym w systemie.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5460" y="5821263"/>
            <a:ext cx="296942" cy="37111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4075807" y="7741325"/>
            <a:ext cx="37599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4</a:t>
            </a:r>
            <a:endParaRPr lang="en-US" sz="105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28642EF-FE5B-4D35-AD66-4C4351680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7463"/>
            <a:ext cx="70912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Tryb offline - awaria systemu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2519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Tryb awaryjny umożliwia kontynuowanie procesu wystawiania faktur pomimo zidentyfikowanej usterki systemu. Komunikat o awarii publikowany jest w BIP MF i oprogramowaniu interfejsowym.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1017032" y="3383518"/>
            <a:ext cx="22860" cy="3238619"/>
          </a:xfrm>
          <a:prstGeom prst="roundRect">
            <a:avLst>
              <a:gd name="adj" fmla="val 1302324"/>
            </a:avLst>
          </a:prstGeom>
          <a:solidFill>
            <a:srgbClr val="D8D4D4"/>
          </a:solidFill>
          <a:ln/>
        </p:spPr>
      </p:sp>
      <p:sp>
        <p:nvSpPr>
          <p:cNvPr id="5" name="Shape 3"/>
          <p:cNvSpPr/>
          <p:nvPr/>
        </p:nvSpPr>
        <p:spPr>
          <a:xfrm>
            <a:off x="1217414" y="3595330"/>
            <a:ext cx="595313" cy="22860"/>
          </a:xfrm>
          <a:prstGeom prst="roundRect">
            <a:avLst>
              <a:gd name="adj" fmla="val 1302324"/>
            </a:avLst>
          </a:prstGeom>
          <a:solidFill>
            <a:srgbClr val="D8D4D4"/>
          </a:solidFill>
          <a:ln/>
        </p:spPr>
      </p:sp>
      <p:sp>
        <p:nvSpPr>
          <p:cNvPr id="6" name="Shape 4"/>
          <p:cNvSpPr/>
          <p:nvPr/>
        </p:nvSpPr>
        <p:spPr>
          <a:xfrm>
            <a:off x="793790" y="3331131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868204" y="342072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2009418" y="345174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Wystawienie offline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2009418" y="3880961"/>
            <a:ext cx="118271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Zastosowanie wzoru FA(3), wystawienie w postaci elektronicznej, udostępnienie nabywcy w sposób uzgodniony.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1217414" y="4807148"/>
            <a:ext cx="595313" cy="22860"/>
          </a:xfrm>
          <a:prstGeom prst="roundRect">
            <a:avLst>
              <a:gd name="adj" fmla="val 1302324"/>
            </a:avLst>
          </a:prstGeom>
          <a:solidFill>
            <a:srgbClr val="D8D4D4"/>
          </a:solidFill>
          <a:ln/>
        </p:spPr>
      </p:sp>
      <p:sp>
        <p:nvSpPr>
          <p:cNvPr id="11" name="Shape 9"/>
          <p:cNvSpPr/>
          <p:nvPr/>
        </p:nvSpPr>
        <p:spPr>
          <a:xfrm>
            <a:off x="770930" y="4542949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868204" y="463254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2009418" y="46635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7 dni na przesłanie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2009418" y="5092779"/>
            <a:ext cx="118271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Przesłanie faktury do KSeF nie później niż w ciągu 7 dni roboczych od zakończenia awarii.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1217414" y="6018967"/>
            <a:ext cx="595313" cy="22860"/>
          </a:xfrm>
          <a:prstGeom prst="roundRect">
            <a:avLst>
              <a:gd name="adj" fmla="val 1302324"/>
            </a:avLst>
          </a:prstGeom>
          <a:solidFill>
            <a:srgbClr val="D8D4D4"/>
          </a:solidFill>
          <a:ln/>
        </p:spPr>
      </p:sp>
      <p:sp>
        <p:nvSpPr>
          <p:cNvPr id="16" name="Shape 14"/>
          <p:cNvSpPr/>
          <p:nvPr/>
        </p:nvSpPr>
        <p:spPr>
          <a:xfrm>
            <a:off x="793790" y="5739707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868204" y="584436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2009418" y="58753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Kolejne awarie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2009418" y="6304597"/>
            <a:ext cx="118271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przypadku kolejnej awarii - kolejne 7 dni od jej zakończenia. Przy totalnej awarii faktury nie są dosyłane.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14074378" y="7741325"/>
            <a:ext cx="37742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40</a:t>
            </a:r>
            <a:endParaRPr lang="en-US" sz="1050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F1812E41-006C-42C4-B085-4734246E6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21587"/>
            <a:ext cx="536162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Daty w trybach offline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38500"/>
            <a:ext cx="4215289" cy="2769513"/>
          </a:xfrm>
          <a:prstGeom prst="roundRect">
            <a:avLst>
              <a:gd name="adj" fmla="val 1075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1015008" y="34597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Data wystawienia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4199096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wszystkich trybach offline datą wystawienia jest data wskazana przez podatnika w polu P_1 struktury logicznej e-faktury.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3238500"/>
            <a:ext cx="4215408" cy="2769513"/>
          </a:xfrm>
          <a:prstGeom prst="roundRect">
            <a:avLst>
              <a:gd name="adj" fmla="val 1075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5428655" y="3459718"/>
            <a:ext cx="37729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Data otrzymania - tryb awaryjny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28655" y="4199096"/>
            <a:ext cx="377297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trybie awaryjnym datą otrzymania jest data faktycznego otrzymania przez nabywcę lub data przydzielenia numeru KSeF - w zależności która jest wcześniejsza.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3238500"/>
            <a:ext cx="4215289" cy="2769513"/>
          </a:xfrm>
          <a:prstGeom prst="roundRect">
            <a:avLst>
              <a:gd name="adj" fmla="val 10750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9842421" y="3459718"/>
            <a:ext cx="377285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Data otrzymania - pozostałe tryby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42421" y="4199096"/>
            <a:ext cx="377285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trybach offline24 i niedostępności datą otrzymania jest data przydzielenia numeru KSeF lub data faktycznego otrzymania przez nabywcę spoza systemu.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4081879" y="7741325"/>
            <a:ext cx="36992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41</a:t>
            </a:r>
            <a:endParaRPr lang="en-US" sz="105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11F1F95-2C9D-4F93-ACD3-9B6AFE763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7463"/>
            <a:ext cx="89120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Faktury korygujące w trybach offline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2519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Faktury korygujące można wystawiać we wszystkich trybach offline z zachowaniem określonych zasad kolejności i terminów przesyłania do systemu KSeF.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345286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868204" y="342072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438632" y="345174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Zasada ogólna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438632" y="3880961"/>
            <a:ext cx="123979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Fakturę korygującą można wystawiać w trybach offline z zachowaniem odpowiednich terminów przesyłania do KSeF.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93790" y="4530909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868204" y="463254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1438632" y="4663559"/>
            <a:ext cx="26606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Kolejność przesyłania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438632" y="5092779"/>
            <a:ext cx="123979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Jeśli korekta dotyczy faktury pierwotnej wystawionej offline, najpierw należy przesłać fakturę pierwotną, a następnie korygującą.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739051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868204" y="584436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438632" y="5875377"/>
            <a:ext cx="286940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Numer KSeF w korekcie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438632" y="6304597"/>
            <a:ext cx="123979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fakturze korygującej należy zadeklarować numer KSeF faktury korygowanej po jej przetworzeniu w systemie.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4074616" y="7741325"/>
            <a:ext cx="37719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42</a:t>
            </a:r>
            <a:endParaRPr lang="en-US" sz="1050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1032DCBD-C1D6-4918-B320-43188B9E3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8671"/>
            <a:ext cx="11810762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Podsumowanie - przyszłość fakturowania w Polsce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93790" y="1764863"/>
            <a:ext cx="13042821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Krajowy System e-Faktur to rewolucyjna zmiana w polskim systemie fakturowania, która przyniesie korzyści wszystkim uczestnikom rynku. System zapewnia bezpieczeństwo, efektywność i nowoczesność procesów biznesowych.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2789992" y="2854047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Efektywność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793790" y="3261836"/>
            <a:ext cx="4353044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Automatyzacja procesów i eliminacja błędów</a:t>
            </a: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834" y="2580323"/>
            <a:ext cx="4336733" cy="4336733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221" y="3648968"/>
            <a:ext cx="265033" cy="2650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83566" y="2854047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Bezpieczeństwo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9483566" y="3261836"/>
            <a:ext cx="4353044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Zaawansowane mechanizmy ochrony danych</a:t>
            </a:r>
            <a:endParaRPr lang="en-US" sz="14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834" y="2580323"/>
            <a:ext cx="4336733" cy="433673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908" y="3615869"/>
            <a:ext cx="265033" cy="33135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60637" y="4393883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Innowacyjność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9860637" y="4801672"/>
            <a:ext cx="39759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Nowoczesne rozwiązania technologiczne</a:t>
            </a:r>
            <a:endParaRPr lang="en-US" sz="14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6834" y="2580323"/>
            <a:ext cx="4336733" cy="4336733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9311" y="4583013"/>
            <a:ext cx="265033" cy="331351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483566" y="5933718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Standaryzacja</a:t>
            </a:r>
            <a:endParaRPr lang="en-US" sz="1850" dirty="0"/>
          </a:p>
        </p:txBody>
      </p:sp>
      <p:sp>
        <p:nvSpPr>
          <p:cNvPr id="17" name="Text 9"/>
          <p:cNvSpPr/>
          <p:nvPr/>
        </p:nvSpPr>
        <p:spPr>
          <a:xfrm>
            <a:off x="9483566" y="6341507"/>
            <a:ext cx="4353044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Ujednolicony format faktur w całym kraju</a:t>
            </a:r>
            <a:endParaRPr lang="en-US" sz="14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6834" y="2580323"/>
            <a:ext cx="4336733" cy="4336733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2789992" y="5933718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Dostępność</a:t>
            </a:r>
            <a:endParaRPr lang="en-US" sz="1850" dirty="0"/>
          </a:p>
        </p:txBody>
      </p:sp>
      <p:sp>
        <p:nvSpPr>
          <p:cNvPr id="20" name="Text 11"/>
          <p:cNvSpPr/>
          <p:nvPr/>
        </p:nvSpPr>
        <p:spPr>
          <a:xfrm>
            <a:off x="793790" y="6341507"/>
            <a:ext cx="4353044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Łatwy dostęp do faktur przez 10 lat</a:t>
            </a:r>
            <a:endParaRPr lang="en-US" sz="1450" dirty="0"/>
          </a:p>
        </p:txBody>
      </p:sp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6834" y="2580323"/>
            <a:ext cx="4336733" cy="4336733"/>
          </a:xfrm>
          <a:prstGeom prst="rect">
            <a:avLst/>
          </a:prstGeom>
        </p:spPr>
      </p:pic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4221" y="5550039"/>
            <a:ext cx="265033" cy="331351"/>
          </a:xfrm>
          <a:prstGeom prst="rect">
            <a:avLst/>
          </a:prstGeom>
        </p:spPr>
      </p:pic>
      <p:sp>
        <p:nvSpPr>
          <p:cNvPr id="23" name="Text 12"/>
          <p:cNvSpPr/>
          <p:nvPr/>
        </p:nvSpPr>
        <p:spPr>
          <a:xfrm>
            <a:off x="2412921" y="4393883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Rozwój</a:t>
            </a:r>
            <a:endParaRPr lang="en-US" sz="1850" dirty="0"/>
          </a:p>
        </p:txBody>
      </p:sp>
      <p:sp>
        <p:nvSpPr>
          <p:cNvPr id="24" name="Text 13"/>
          <p:cNvSpPr/>
          <p:nvPr/>
        </p:nvSpPr>
        <p:spPr>
          <a:xfrm>
            <a:off x="793790" y="4801672"/>
            <a:ext cx="3975973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Wsparcie dla cyfryzacji gospodarki</a:t>
            </a:r>
            <a:endParaRPr lang="en-US" sz="1450" dirty="0"/>
          </a:p>
        </p:txBody>
      </p:sp>
      <p:pic>
        <p:nvPicPr>
          <p:cNvPr id="25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6834" y="2580323"/>
            <a:ext cx="4336733" cy="4336733"/>
          </a:xfrm>
          <a:prstGeom prst="rect">
            <a:avLst/>
          </a:prstGeom>
        </p:spPr>
      </p:pic>
      <p:pic>
        <p:nvPicPr>
          <p:cNvPr id="26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65818" y="4583013"/>
            <a:ext cx="265033" cy="331351"/>
          </a:xfrm>
          <a:prstGeom prst="rect">
            <a:avLst/>
          </a:prstGeom>
        </p:spPr>
      </p:pic>
      <p:sp>
        <p:nvSpPr>
          <p:cNvPr id="27" name="Text 14"/>
          <p:cNvSpPr/>
          <p:nvPr/>
        </p:nvSpPr>
        <p:spPr>
          <a:xfrm>
            <a:off x="793790" y="7129105"/>
            <a:ext cx="1304282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KSeF to nie tylko obowiązek - to szansa na modernizację i usprawnienie procesów biznesowych w </a:t>
            </a:r>
            <a:r>
              <a:rPr lang="en-US" sz="14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Polsce</a:t>
            </a:r>
            <a:r>
              <a:rPr lang="pl-PL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450" dirty="0"/>
          </a:p>
        </p:txBody>
      </p:sp>
      <p:sp>
        <p:nvSpPr>
          <p:cNvPr id="28" name="Text 15"/>
          <p:cNvSpPr/>
          <p:nvPr/>
        </p:nvSpPr>
        <p:spPr>
          <a:xfrm>
            <a:off x="14056043" y="7741325"/>
            <a:ext cx="395764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43</a:t>
            </a:r>
            <a:endParaRPr lang="en-US" sz="1050" dirty="0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65C1E070-8264-48C0-92F3-41F087904C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3379232"/>
            <a:ext cx="7281267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pl-PL" sz="53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</a:rPr>
              <a:t>Najczęściej zadawane pytania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793790" y="453270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14102834" y="7741325"/>
            <a:ext cx="34897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44</a:t>
            </a:r>
            <a:endParaRPr lang="en-US" sz="105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DDBB9AB-2C11-434A-94A2-B06A1C535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78706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Czy KSeF zmieni proces obiegu dokumentów                                             i </a:t>
            </a:r>
            <a:r>
              <a:rPr lang="en-US" sz="3900" b="1" dirty="0" err="1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wystawiania</a:t>
            </a: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900" b="1" dirty="0" err="1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faktur</a:t>
            </a: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461569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Faktury papierowe zostaną zastąpione fakturami ustrukturyzowanymi, które będą przesyłane i odbierane bezpośrednio w systemie KSeF. Wpłynie to na cały proces obiegu dokumentów.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4189750" y="7741325"/>
            <a:ext cx="26205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45</a:t>
            </a:r>
            <a:endParaRPr lang="en-US" sz="105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83B5B22-1280-4F28-9596-AD085DE0D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5738"/>
            <a:ext cx="130428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Czy jest możliwe wystawianie faktur ustrukturyzowanych bez interfejsu systemowego (API)?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435280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Tak.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Faktury ustrukturyzowane można wystawiać: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4893588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1438632" y="4958001"/>
            <a:ext cx="353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 poziomu portalu KSeF                                        (</a:t>
            </a:r>
            <a:r>
              <a:rPr lang="en-US" sz="1550" u="sng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www.podatki.gov.pl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23986" y="4893588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5868829" y="4958001"/>
            <a:ext cx="353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aplikacji e-mikrofirma (udostępnionej przez MF)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9654302" y="4893588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10299144" y="4958001"/>
            <a:ext cx="353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 pomocą komercyjnych aplikacji integrujących się z KSeF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581632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 trzeba korzystać z API – ale jest to mniej efektywne przy większej liczbie dokumentów.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14161532" y="7741325"/>
            <a:ext cx="290274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46</a:t>
            </a:r>
            <a:endParaRPr lang="en-US" sz="105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5C39F78-569C-41C9-93A6-88D3BE016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89" y="1122482"/>
            <a:ext cx="13042821" cy="817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/>
            <a:r>
              <a:rPr lang="pl-PL" sz="4000" b="1" i="0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Bezpłatne narzędzia </a:t>
            </a:r>
            <a:r>
              <a:rPr lang="pl-PL" sz="4000" b="1" i="0" dirty="0" err="1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KSeF</a:t>
            </a:r>
            <a:r>
              <a:rPr lang="pl-PL" sz="4000" b="1" i="0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 2.0</a:t>
            </a:r>
          </a:p>
        </p:txBody>
      </p:sp>
      <p:sp>
        <p:nvSpPr>
          <p:cNvPr id="4" name="Shape 2"/>
          <p:cNvSpPr/>
          <p:nvPr/>
        </p:nvSpPr>
        <p:spPr>
          <a:xfrm>
            <a:off x="793789" y="1899481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1402993" y="1940065"/>
            <a:ext cx="4090299" cy="363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Aplikacja</a:t>
            </a:r>
            <a:r>
              <a:rPr lang="en-US" sz="2000" b="1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b="1" dirty="0" err="1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Podatnika</a:t>
            </a:r>
            <a:r>
              <a:rPr lang="en-US" sz="2000" b="1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b="1" dirty="0" err="1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r>
              <a:rPr lang="en-US" sz="2000" b="1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2.0</a:t>
            </a:r>
            <a:endParaRPr lang="en-US" sz="2000" b="1" dirty="0"/>
          </a:p>
        </p:txBody>
      </p:sp>
      <p:sp>
        <p:nvSpPr>
          <p:cNvPr id="6" name="Shape 4"/>
          <p:cNvSpPr/>
          <p:nvPr/>
        </p:nvSpPr>
        <p:spPr>
          <a:xfrm>
            <a:off x="779463" y="3651075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14161532" y="7741325"/>
            <a:ext cx="290274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46</a:t>
            </a:r>
            <a:endParaRPr lang="en-US" sz="105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5C39F78-569C-41C9-93A6-88D3BE016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  <p:sp>
        <p:nvSpPr>
          <p:cNvPr id="13" name="Text 3">
            <a:extLst>
              <a:ext uri="{FF2B5EF4-FFF2-40B4-BE49-F238E27FC236}">
                <a16:creationId xmlns:a16="http://schemas.microsoft.com/office/drawing/2014/main" id="{EF9A9E59-348D-438C-ACFB-9C749A5540CD}"/>
              </a:ext>
            </a:extLst>
          </p:cNvPr>
          <p:cNvSpPr/>
          <p:nvPr/>
        </p:nvSpPr>
        <p:spPr>
          <a:xfrm>
            <a:off x="1314696" y="2267737"/>
            <a:ext cx="12447490" cy="1324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Aktualnie można korzystać z dwóch środowisk aplikacji podatnika. Wersja testowa pozwala sprawdzić poprawność integracji systemów i przesyłania faktur przed uruchomieniem w środowisku produkcyjnym.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Wersja przedprodukcyjna (Demo) umożliwia symulację rzeczywistych procesów wystawiania i odbierania faktur w </a:t>
            </a:r>
            <a:r>
              <a:rPr lang="pl-PL" sz="1550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, bez skutków prawnych. Oba środowiska zapewniają bezpieczne przygotowanie organizacji do pracy w </a:t>
            </a:r>
            <a:r>
              <a:rPr lang="pl-PL" sz="1550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9D23ADB1-428C-4F1D-A601-3D0EC0D060B6}"/>
              </a:ext>
            </a:extLst>
          </p:cNvPr>
          <p:cNvSpPr/>
          <p:nvPr/>
        </p:nvSpPr>
        <p:spPr>
          <a:xfrm>
            <a:off x="1402993" y="3751422"/>
            <a:ext cx="4090299" cy="363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Aplikacja</a:t>
            </a:r>
            <a:r>
              <a:rPr lang="en-US" sz="2000" b="1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b="1" dirty="0" err="1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mobilna</a:t>
            </a:r>
            <a:r>
              <a:rPr lang="en-US" sz="2000" b="1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b="1" dirty="0" err="1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r>
              <a:rPr lang="en-US" sz="2000" b="1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2.0</a:t>
            </a:r>
            <a:endParaRPr lang="en-US" sz="2000" b="1" dirty="0"/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A2365944-9A01-431D-A64F-46747D4BEA83}"/>
              </a:ext>
            </a:extLst>
          </p:cNvPr>
          <p:cNvSpPr/>
          <p:nvPr/>
        </p:nvSpPr>
        <p:spPr>
          <a:xfrm>
            <a:off x="1300408" y="4148626"/>
            <a:ext cx="12447490" cy="1324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Od 1 lutego 2026 r. udostępniona zostanie nowa wersja Aplikacji mobilnej </a:t>
            </a:r>
            <a:r>
              <a:rPr lang="pl-PL" sz="1550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 2.0, zaprojektowaną z myślą o wygodzie </a:t>
            </a:r>
            <a:b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i bezpieczeństwie przedsiębiorców. Dzięki niej w prosty sposób możliwe będzie wystawienie i odebranie faktury ustrukturyzowanej,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wyszukanie faktur wysłanych do </a:t>
            </a:r>
            <a:r>
              <a:rPr lang="pl-PL" sz="1550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 w ramach konkretnego przedsiębiorstwa, pobranie faktury w formie pliku PDF lub udostępnienie faktury przy wykorzystaniu zainstalowanych na telefonie komunikatorów.</a:t>
            </a:r>
            <a:endParaRPr lang="en-US" sz="1550" dirty="0"/>
          </a:p>
        </p:txBody>
      </p:sp>
      <p:sp>
        <p:nvSpPr>
          <p:cNvPr id="16" name="Shape 4">
            <a:extLst>
              <a:ext uri="{FF2B5EF4-FFF2-40B4-BE49-F238E27FC236}">
                <a16:creationId xmlns:a16="http://schemas.microsoft.com/office/drawing/2014/main" id="{C04BBC06-3884-4C46-8D16-015D18C87603}"/>
              </a:ext>
            </a:extLst>
          </p:cNvPr>
          <p:cNvSpPr/>
          <p:nvPr/>
        </p:nvSpPr>
        <p:spPr>
          <a:xfrm>
            <a:off x="779463" y="5437152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1C4A4CB7-E84C-498F-ADD8-250BCB0B5FC1}"/>
              </a:ext>
            </a:extLst>
          </p:cNvPr>
          <p:cNvSpPr/>
          <p:nvPr/>
        </p:nvSpPr>
        <p:spPr>
          <a:xfrm>
            <a:off x="1402993" y="5506591"/>
            <a:ext cx="4090299" cy="363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pl-PL" sz="2000" b="1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e-</a:t>
            </a:r>
            <a:r>
              <a:rPr lang="pl-PL" sz="2000" b="1" dirty="0" err="1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mikrofirma</a:t>
            </a:r>
            <a:endParaRPr lang="en-US" sz="2000" b="1" dirty="0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59E63EF7-5F98-432E-942B-CC6D8C2A81E4}"/>
              </a:ext>
            </a:extLst>
          </p:cNvPr>
          <p:cNvSpPr/>
          <p:nvPr/>
        </p:nvSpPr>
        <p:spPr>
          <a:xfrm>
            <a:off x="1300408" y="5903795"/>
            <a:ext cx="12638876" cy="1324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Aplikacja e-</a:t>
            </a:r>
            <a:r>
              <a:rPr lang="pl-PL" sz="1550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mikrofirma</a:t>
            </a: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 została zintegrowana z </a:t>
            </a:r>
            <a:r>
              <a:rPr lang="pl-PL" sz="1550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 i umożliwia: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1) powiązanie istniejącego konta z </a:t>
            </a:r>
            <a:r>
              <a:rPr lang="pl-PL" sz="1550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2) wystawianie faktur w </a:t>
            </a:r>
            <a:r>
              <a:rPr lang="pl-PL" sz="1550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3) odbieranie faktur z </a:t>
            </a:r>
            <a:r>
              <a:rPr lang="pl-PL" sz="1550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r>
              <a:rPr lang="pl-PL" sz="1550" dirty="0">
                <a:latin typeface="Inter" pitchFamily="34" charset="0"/>
                <a:ea typeface="Inter" pitchFamily="34" charset="-122"/>
                <a:cs typeface="Inter" pitchFamily="34" charset="-120"/>
              </a:rPr>
              <a:t> oraz przenoszenie ich bezpośrednio do ewidencji VAT, bez konieczności ręcznego przepisywania danych.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pl-PL" sz="1550" u="sng" dirty="0">
                <a:latin typeface="Inter" pitchFamily="34" charset="0"/>
                <a:ea typeface="Inter" pitchFamily="34" charset="-122"/>
                <a:cs typeface="Inter" pitchFamily="34" charset="-120"/>
              </a:rPr>
              <a:t>Aplikacja e-</a:t>
            </a:r>
            <a:r>
              <a:rPr lang="pl-PL" sz="1550" u="sng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mikrofima</a:t>
            </a:r>
            <a:r>
              <a:rPr lang="pl-PL" sz="1550" u="sng" dirty="0">
                <a:latin typeface="Inter" pitchFamily="34" charset="0"/>
                <a:ea typeface="Inter" pitchFamily="34" charset="-122"/>
                <a:cs typeface="Inter" pitchFamily="34" charset="-120"/>
              </a:rPr>
              <a:t> znajduje się w e-Urzędzie Skarbowym.</a:t>
            </a:r>
            <a:endParaRPr lang="en-US" sz="1550" u="sng" dirty="0"/>
          </a:p>
        </p:txBody>
      </p:sp>
    </p:spTree>
    <p:extLst>
      <p:ext uri="{BB962C8B-B14F-4D97-AF65-F5344CB8AC3E}">
        <p14:creationId xmlns:p14="http://schemas.microsoft.com/office/powerpoint/2010/main" val="42140254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46277"/>
            <a:ext cx="1028176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Zasady pobierania faktur od kontrahentów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2564011"/>
            <a:ext cx="639830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Jak odszukać fakturę na KSeFie?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793790" y="335780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Aby pobrać fakturę w KSeF: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89858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4212907"/>
            <a:ext cx="6422231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435780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Trzeba być uprawnionym (np. jako właściciel, pełnomocnik lub pracownik z nadanym dostępem)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414379" y="389858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4212907"/>
            <a:ext cx="6422231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0" name="Text 8"/>
          <p:cNvSpPr/>
          <p:nvPr/>
        </p:nvSpPr>
        <p:spPr>
          <a:xfrm>
            <a:off x="7414379" y="435780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Należy zalogować się do systemu KSeF (przez www, API lub aplikację)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534007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654397"/>
            <a:ext cx="6422231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5799296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Użyć wyszukiwarki wg kryteriów (NIP, numer faktury, data, numer KSeF)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414379" y="534007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379" y="5654397"/>
            <a:ext cx="6422231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6" name="Text 14"/>
          <p:cNvSpPr/>
          <p:nvPr/>
        </p:nvSpPr>
        <p:spPr>
          <a:xfrm>
            <a:off x="7414379" y="5799296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Można pobrać XML lub skonwertowaną wersję (PDF)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14160460" y="7741325"/>
            <a:ext cx="291346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47</a:t>
            </a:r>
            <a:endParaRPr lang="en-US" sz="1050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AE61D56E-A3FE-45CF-8FAC-CEBE6A8E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7136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Data wystawienia faktury a data wprowadzenia na KSeF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484126"/>
            <a:ext cx="6422231" cy="1506736"/>
          </a:xfrm>
          <a:prstGeom prst="roundRect">
            <a:avLst>
              <a:gd name="adj" fmla="val 1975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1015008" y="37053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Data wystawienia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4134564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data, która widnieje na fakturze jako jej wystawienie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3484126"/>
            <a:ext cx="6422231" cy="1506736"/>
          </a:xfrm>
          <a:prstGeom prst="roundRect">
            <a:avLst>
              <a:gd name="adj" fmla="val 1975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7635597" y="3705344"/>
            <a:ext cx="34472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Data wprowadzenia do KSeF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35597" y="4134564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moment nadania numeru KSeF (UPO), który formalnie uznaje fakturę za wystawioną w systemie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5214104"/>
            <a:ext cx="13042821" cy="1168360"/>
          </a:xfrm>
          <a:prstGeom prst="roundRect">
            <a:avLst>
              <a:gd name="adj" fmla="val 25481"/>
            </a:avLst>
          </a:prstGeom>
          <a:solidFill>
            <a:srgbClr val="F7BBC1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516999"/>
            <a:ext cx="248007" cy="19835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438513" y="5461992"/>
            <a:ext cx="12199739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➡️</a:t>
            </a:r>
            <a:r>
              <a:rPr lang="en-US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Data wystawienia ≠ data wprowadzenia do KSeF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ale dopiero ta druga decyduje o skutkach podatkowych (np. moment 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ujęcia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rejestrach).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4163913" y="7741325"/>
            <a:ext cx="287893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48</a:t>
            </a:r>
            <a:endParaRPr lang="en-US" sz="105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A11B962B-97FA-4AFC-989A-27F019AB2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3538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Czym jest faktura ustrukturyzowana?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2673191"/>
            <a:ext cx="3679031" cy="2746415"/>
          </a:xfrm>
          <a:prstGeom prst="roundRect">
            <a:avLst>
              <a:gd name="adj" fmla="val 1084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6486168" y="28791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Definicja prawna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486168" y="3308390"/>
            <a:ext cx="326707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Faktura wystawiona przy użyciu Krajowego Systemu e-Faktur wraz z przydzielonym numerem identyfikującym tę fakturę              w systemie (Art. 2. pkt 32a ustawy VAT).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10157579" y="2673191"/>
            <a:ext cx="3679031" cy="2746415"/>
          </a:xfrm>
          <a:prstGeom prst="roundRect">
            <a:avLst>
              <a:gd name="adj" fmla="val 1084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10363557" y="28791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Format techniczny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63557" y="3308390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Dokument w formie elektronicznej w formacie XML wystawiony              z oprogramowania według wzoru FA(3), z nadanym numerem KSeF.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280190" y="5617964"/>
            <a:ext cx="7556421" cy="1476256"/>
          </a:xfrm>
          <a:prstGeom prst="roundRect">
            <a:avLst>
              <a:gd name="adj" fmla="val 2016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6486168" y="58239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Przechowywanie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486168" y="6253163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E-Faktury są przechowywane i archiwizowane w KSeF przez 10 lat, eliminując konieczność samodzielnego archiwizowania przez podatników.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4156531" y="7741325"/>
            <a:ext cx="295275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5</a:t>
            </a:r>
            <a:endParaRPr lang="en-US" sz="1050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EECF4C9E-1F41-4BC7-B7F9-C877807E4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4638" y="2423005"/>
            <a:ext cx="1102816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Jaki jest termin odliczania VAT z faktur KSeF?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89" y="395603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KSeF nie zmienia dotychczasowych zasad odliczeń w zakresie podatku od towarów i usług.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14160103" y="7741325"/>
            <a:ext cx="291703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49</a:t>
            </a:r>
            <a:endParaRPr lang="en-US" sz="105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734C194-C4E2-4F64-ADB1-711887A24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9310"/>
            <a:ext cx="100836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Które faktury wprowadzamy do JPK VAT?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3017044"/>
            <a:ext cx="1129450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 z wewnętrznego oprogramowania czy te KSeF-owskie?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793790" y="381083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JPK_V7: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35161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Ujmuje się faktury,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które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został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nadan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 numer </a:t>
            </a:r>
            <a:r>
              <a:rPr lang="pl-PL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KSeF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73856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Oprogramowanie powinno pobierać dane z KSeF, aby uzupełnić JPK zgodnie ze strukturą XML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93790" y="5279350"/>
            <a:ext cx="13042821" cy="850821"/>
          </a:xfrm>
          <a:prstGeom prst="roundRect">
            <a:avLst>
              <a:gd name="adj" fmla="val 34991"/>
            </a:avLst>
          </a:prstGeom>
          <a:solidFill>
            <a:srgbClr val="F7BBC1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582245"/>
            <a:ext cx="248007" cy="19835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240155" y="5386469"/>
            <a:ext cx="12199739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❗ W przypadku rozbieżności, </a:t>
            </a:r>
            <a:r>
              <a:rPr lang="pl-PL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 podatkowy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może zakwestionować dane z wewnętrznego systemu, </a:t>
            </a:r>
            <a:br>
              <a:rPr lang="pl-PL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pl-PL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jeśli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nie zgadzają się z danymi z KSeF.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4160341" y="7741325"/>
            <a:ext cx="291465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50</a:t>
            </a:r>
            <a:endParaRPr lang="en-US" sz="105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C4F0A06-2E6D-4708-8726-6E17F9F97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9604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Ryzyko pomyłek przy datach wystawiania faktur przy użyciu KSeF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418659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Potencjalne ryzyka: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04" y="4699992"/>
            <a:ext cx="297656" cy="37207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8632" y="4727377"/>
            <a:ext cx="353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Różnica między datą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wystawienia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b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datą nadania numeru KSeF (UPO)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400" y="4699992"/>
            <a:ext cx="297656" cy="3720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868829" y="4727377"/>
            <a:ext cx="353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Opóźnienie w przesłaniu faktury do KSeF (np. wysłana po północy)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716" y="4699992"/>
            <a:ext cx="297656" cy="37207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0299144" y="4699992"/>
            <a:ext cx="353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Fikcyjna data wystawienia ustawiona ręcznie w systemie, niezgodna z datą nadania numeru KSeF</a:t>
            </a:r>
            <a:endParaRPr lang="en-US" sz="1550" dirty="0"/>
          </a:p>
        </p:txBody>
      </p:sp>
      <p:sp>
        <p:nvSpPr>
          <p:cNvPr id="10" name="Text 5"/>
          <p:cNvSpPr/>
          <p:nvPr/>
        </p:nvSpPr>
        <p:spPr>
          <a:xfrm>
            <a:off x="14160103" y="7741325"/>
            <a:ext cx="291703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51</a:t>
            </a:r>
            <a:endParaRPr lang="en-US" sz="105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638337C-FF1C-4ED3-94CA-65E088984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68667"/>
            <a:ext cx="130428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Czy KSeF będzie odrzucał faktury wprowadzone do KSeF z innymi datami wystawiania niż wprowadzenia do KSeF?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492573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Faktura przesyłana do systemu KSeF podlega szeregowi kontroli technicznych i semantycznych.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Weryfikacja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obejmuje walidację dat - Data wystawienia faktury (P_1) nie może być późniejsza niż data przyjęcia dokumentu do systemu KSeF.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4102239" y="7741325"/>
            <a:ext cx="34956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52</a:t>
            </a:r>
            <a:endParaRPr lang="en-US" sz="105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ED6971E-9517-4971-B29C-5632D1012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41439"/>
            <a:ext cx="81610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Wyliczanie wartości faktury KSeF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3859173"/>
            <a:ext cx="7284006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Od brutto do netto i od netto do brutto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793790" y="465296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 ma potrzeby wyliczania wartości faktury w KSeF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ponieważ system sam wylicza wartość podatku VAT, po wybraniu odpowiedniej stawki VAT i wpisaniu wartości netto.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14133314" y="7741325"/>
            <a:ext cx="31849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53</a:t>
            </a:r>
            <a:endParaRPr lang="en-US" sz="105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43CF008-5408-48D8-83FE-DA907C7CF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3417"/>
            <a:ext cx="130428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pl-PL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Jaki jest warunek </a:t>
            </a:r>
            <a:r>
              <a:rPr lang="en-US" sz="3100" b="1" dirty="0" err="1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uzn</a:t>
            </a:r>
            <a:r>
              <a:rPr lang="pl-PL" sz="3100" b="1" dirty="0" err="1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ania</a:t>
            </a:r>
            <a:r>
              <a:rPr lang="pl-PL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faktury za fakturę ustrukturyzowaną?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3229094"/>
            <a:ext cx="13042821" cy="1488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793790" y="326613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Fakturę ustrukturyzowaną uznaje się za wystawioną w dniu jej przesłania do KSeF (art. 106na ust. 1 ustawy o podatku od towarów i usług).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98019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Powyższa zasada dotyczy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wyłącznie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przypadku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gdy faktura ustrukturyzowana została przesłana do KSeF w tym samym dniu, co data wskazana w polu P_1.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4104025" y="7741325"/>
            <a:ext cx="34778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54</a:t>
            </a:r>
            <a:endParaRPr lang="en-US" sz="105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2C4C09E-6CCB-490A-8604-34362FFC9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4603"/>
            <a:ext cx="130428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Ile osób jest potrzebnych do prawidłowego funkcjonowania systemu?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3725227"/>
            <a:ext cx="8922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Pod względem nadawania uprawnień i obsługi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793790" y="451901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onieczne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będzie nadanie uprawnień konkretnemu pracownikowi/pracownikom do przeglądania i wystawiania faktur. Będzie, to </a:t>
            </a:r>
            <a:r>
              <a:rPr lang="en-US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kluczowe uprawnienie dla zapewnienia prawidłowej organizacji pracy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37733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KSeF nie wymusza konkretnego modelu uprawnień, jest to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kwestia organizacji procesów finansowo – księgowych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każdej jednostki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4100096" y="7741325"/>
            <a:ext cx="35171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55</a:t>
            </a:r>
            <a:endParaRPr lang="en-US" sz="105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C6254C5-D570-4D50-A6CE-C0BF9888C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30423"/>
            <a:ext cx="822186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Czy dalej będziemy wysyłać JPK?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44733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988117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Kiedy KSeF stanie się obowiązkowy, Ministerstwo Finansów zyska dostęp online do wszystkich danych z faktur w obrocie gospodarczym. Na ich podstawie będzie możliwe przygotowanie wstępnej deklaracji VAT-7 i VAT-7K – po stronie przedsiębiorcy pozostanie tylko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potwierdzenie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 zakupu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które chce wykazać w danym miesiącu i akceptacja deklaracji.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16397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4107478" y="7741325"/>
            <a:ext cx="34432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56</a:t>
            </a:r>
            <a:endParaRPr lang="en-US" sz="105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2A54F00-DA31-473E-9856-0211D1BA1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08315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Ile wcześniej należy zgłosić konieczność wystawienia faktury z załącznikiem?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434530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pl-PL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Przepisy nie wskazują konkretnego terminu</a:t>
            </a:r>
            <a:r>
              <a:rPr lang="en-US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Zgłoszenie potrzeby załącznika powinno nastąpić przed wystawieniem faktury, by umożliwić jego dołączenie w systemie fakturowym.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520362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praktyce — im wcześniej (np. przy zamówieniu lub podpisaniu umowy), tym lepiej.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14103668" y="7741325"/>
            <a:ext cx="34813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57</a:t>
            </a:r>
            <a:endParaRPr lang="en-US" sz="105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C943CEC-42CD-4806-9F14-26D77E147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37924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Czy data ponownego przesłania odrzuconej faktury może zaburzyć chronologię?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407491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Faktura, która została odrzucona nie jest uznawana za wystawioną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zatem nie można do niej wystawić korekty ani jej anulować.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61569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przypadku odrzucenia faktury przez system do decyzji podatnika należy, czy będzie chciał ją poprawić i wysłać ponownie do KSeF.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15647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Odrzucenie faktury przez system może wystąpić jedynie z powodu niezgodności struktury pliku z wzorem logicznym lub z powodu wprowadzania jej do systemu przez osobę nieuprawnioną.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4111168" y="7741325"/>
            <a:ext cx="34063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58</a:t>
            </a:r>
            <a:endParaRPr lang="en-US" sz="105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2F842CB-4C2A-407D-B0F9-8CB9E23C4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25015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Różnice między fakturą </a:t>
            </a:r>
            <a:r>
              <a:rPr lang="en-US" sz="3900" b="1" dirty="0" err="1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elektroniczną</a:t>
            </a: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br>
              <a:rPr lang="pl-PL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</a:b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ustrukturyzowaną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761184"/>
            <a:ext cx="26223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Faktura elektroniczna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426970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 musi być wystawiana według struktury FA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65665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 jest przesyłana do KSeF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04360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Może być dowolnym plikiem (np. PDF)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43056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Przesyłana np. e-mailem do kontrahenta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81751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Brak standaryzacji formatu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3761184"/>
            <a:ext cx="31961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Faktura ustrukturyzowana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564874" y="426970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Wystawiana według struktury FA(3)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465665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Przesyłana i otrzymywana przez KSeF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504360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Format XML zgodny ze wzorem MF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64874" y="543056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Posiada przydzielony numer KSeF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564874" y="581751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Ujednolicony format i struktura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14074021" y="7741325"/>
            <a:ext cx="377785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6</a:t>
            </a:r>
            <a:endParaRPr lang="en-US" sz="105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A1604E3-4137-4AA6-869E-66A579E24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08315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Czy faktury z KSeF będą miały oznaczenie metody kasowej?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434530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 jest to automatyczne.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Faktura ustrukturyzowana może zawierać informację o metodzie kasowej, ale jej uwzględnienie zależy od systemu fakturowego i poprawności oznaczenia w strukturze XML.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520362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14103906" y="7741325"/>
            <a:ext cx="34790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59</a:t>
            </a:r>
            <a:endParaRPr lang="en-US" sz="105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E3792BE-6475-4802-83B6-09B63E7F1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79213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Na jakich zasadach KSeF współpracuje z systemami finansowo-księgowymi?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91620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Aby użytkownik mógł wystawiać, przesyłać bądź odbierać faktury, </a:t>
            </a:r>
            <a:r>
              <a:rPr lang="en-US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niezbędne jest wcześniejsze zintegrowanie systemu finansowo-księgowego z KSeF 2.0 za pośrednictwem interfejsu API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77452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API to zbiór szczegółowych zasad oraz specyfikacji technicznych, które określają sposób, w jaki KSeF wymienia dane i współdziała                       z zewnętrznymi systemami finansowo-księgowymi.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63284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Współpraca z KSeF 2.0 jest możliwa dla różnych programów do fakturowania, niezależnie od ich producenta.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4103668" y="7741325"/>
            <a:ext cx="34813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60</a:t>
            </a:r>
            <a:endParaRPr lang="en-US" sz="105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2493856-C4E9-4DF3-BE00-1A4ED8FA1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9286" y="1893801"/>
            <a:ext cx="130428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Jakie sankcje grożą podatnikowi w przypadku zaniedbań związanych z odbiorem faktur?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689285" y="3122533"/>
            <a:ext cx="130428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pl-PL" sz="28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</a:t>
            </a:r>
            <a:r>
              <a:rPr lang="en-US" sz="28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p. nieobecności upoważnionych pracowników, </a:t>
            </a:r>
            <a:r>
              <a:rPr lang="en-US" sz="2800" b="1" dirty="0" err="1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przerw</a:t>
            </a:r>
            <a:r>
              <a:rPr lang="en-US" sz="28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br>
              <a:rPr lang="pl-PL" sz="28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</a:br>
            <a:r>
              <a:rPr lang="en-US" sz="28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 działaniu programu, problemów technicznych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93789" y="4362689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Kary i sankcje będą stosowane dopiero od 1 stycznia 2027 r.</a:t>
            </a:r>
            <a:endParaRPr lang="pl-PL" sz="1950" dirty="0">
              <a:solidFill>
                <a:srgbClr val="3B353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l">
              <a:lnSpc>
                <a:spcPts val="3100"/>
              </a:lnSpc>
            </a:pPr>
            <a:r>
              <a:rPr lang="pl-PL" sz="19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Przedsiębiorca może dostać karę za:</a:t>
            </a:r>
          </a:p>
          <a:p>
            <a:pPr marL="342900" indent="-342900" algn="l">
              <a:lnSpc>
                <a:spcPts val="3100"/>
              </a:lnSpc>
              <a:buFontTx/>
              <a:buChar char="-"/>
            </a:pPr>
            <a:r>
              <a:rPr lang="pl-PL" sz="19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nie wystawienie faktury w </a:t>
            </a:r>
            <a:r>
              <a:rPr lang="pl-PL" sz="19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KSeF</a:t>
            </a:r>
            <a:r>
              <a:rPr lang="pl-PL" sz="19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,</a:t>
            </a:r>
          </a:p>
          <a:p>
            <a:pPr marL="342900" indent="-342900" algn="l">
              <a:lnSpc>
                <a:spcPts val="3100"/>
              </a:lnSpc>
              <a:buFontTx/>
              <a:buChar char="-"/>
            </a:pPr>
            <a:r>
              <a:rPr lang="pl-PL" sz="19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nie zastosowanie prawidłowego wzoru podczas awarii, </a:t>
            </a:r>
          </a:p>
          <a:p>
            <a:pPr marL="342900" indent="-342900" algn="l">
              <a:lnSpc>
                <a:spcPts val="3100"/>
              </a:lnSpc>
              <a:buFontTx/>
              <a:buChar char="-"/>
            </a:pPr>
            <a:r>
              <a:rPr lang="pl-PL" sz="19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mieterminowe</a:t>
            </a:r>
            <a:r>
              <a:rPr lang="pl-PL" sz="19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 przesłanie faktury po awarii.</a:t>
            </a:r>
          </a:p>
          <a:p>
            <a:pPr algn="l">
              <a:lnSpc>
                <a:spcPts val="3100"/>
              </a:lnSpc>
            </a:pPr>
            <a:r>
              <a:rPr lang="pl-PL" sz="19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Naczelnik Urzędu Skarbowego w drodze decyzji nakłada na podatnika karę pieniężną w wysokości do </a:t>
            </a:r>
          </a:p>
          <a:p>
            <a:pPr algn="l">
              <a:lnSpc>
                <a:spcPts val="3100"/>
              </a:lnSpc>
            </a:pPr>
            <a:r>
              <a:rPr lang="pl-PL" sz="19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100% kwoty podatku wykazanego na fakturze wystawionej poza </a:t>
            </a:r>
            <a:r>
              <a:rPr lang="pl-PL" sz="19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KseF</a:t>
            </a:r>
            <a:r>
              <a:rPr lang="pl-PL" sz="19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, a w przypadku faktury bez wykazanego</a:t>
            </a:r>
          </a:p>
          <a:p>
            <a:pPr algn="l">
              <a:lnSpc>
                <a:spcPts val="3100"/>
              </a:lnSpc>
            </a:pPr>
            <a:r>
              <a:rPr lang="pl-PL" sz="19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podatku w wysokości do 18,7% kwoty należności ogółem.</a:t>
            </a:r>
          </a:p>
        </p:txBody>
      </p:sp>
      <p:sp>
        <p:nvSpPr>
          <p:cNvPr id="5" name="Text 3"/>
          <p:cNvSpPr/>
          <p:nvPr/>
        </p:nvSpPr>
        <p:spPr>
          <a:xfrm>
            <a:off x="14075807" y="7741325"/>
            <a:ext cx="375999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61</a:t>
            </a:r>
            <a:endParaRPr lang="en-US" sz="105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06C1C84-D0A3-4AF7-A187-AE8D5AC53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78706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Jak windykować niezapłacone należności, skoro nie posiadamy potwierdzenia odbioru faktury (UPO)?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461569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Potwierdzeniem odbioru nie jest UPO, ale numer KSeF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– stanowi on dowód doręczenia faktury, pokazuje, że dokument został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wystawiony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b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przekazany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odbiorcy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4074021" y="7741325"/>
            <a:ext cx="377785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62</a:t>
            </a:r>
            <a:endParaRPr lang="en-US" sz="105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B1035B-7BE9-4C61-9C71-6F908F388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4603"/>
            <a:ext cx="130428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Czy system przyjmie fakturę z błędnymi danymi kontrahenta (NIP, adres)?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3725227"/>
            <a:ext cx="1197137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Jeśli tak, jak postępować i jakie są konsekwencje podatkowe?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793790" y="451901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System sprawdza dane pod względem formalnym – prawidłowa budowa, format, liczba cyfr w numerze NIP, ale nie to, czy są one poprawne – </a:t>
            </a:r>
            <a:r>
              <a:rPr lang="en-US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przypadku błędu należy wystawić fakturę korygującą „do zera" i ponownie wystawić fakturę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37733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Faktura z błędnym NIP nabywcy zostanie po przetworzeniu udostępniona podmiotowi o takim numerze NIP (o ile podmiot taki istnieje)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4079260" y="7741325"/>
            <a:ext cx="37254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63</a:t>
            </a:r>
            <a:endParaRPr lang="en-US" sz="105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8C534EA-ECE0-42CA-B2AA-199BC0C4B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59643"/>
            <a:ext cx="909887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Czy możliwe jest odrzucenie faktury?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87655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Nabywca nie ma możliwości odrzucenia faktury w KSeF.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Jeżeli uzna, że faktura zawiera błędy lub w ogóle nie powinien jej otrzymać, wówczas powinien skontaktować się z wystawcą faktury, który powinien złożyć stosowną korektę faktury.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473487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 odbiorca faktury decyduje, które faktury wprowadza do swojej ewidencji w celu odliczenia podatku lub zaliczenia kosztów – KSeF nie wprowadza tutaj żadnego automatyzmu.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14075450" y="7741325"/>
            <a:ext cx="37635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64</a:t>
            </a:r>
            <a:endParaRPr lang="en-US" sz="105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5D2E046-873C-4A1E-B3F6-E73C42F30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0538"/>
            <a:ext cx="81647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Oficjalne źródła informacji o KSeF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6827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Zapraszamy do korzystania z oficjalnych kanałów komunikacji, aby zawsze mieć dostęp do aktualnych i rzetelnych informacji dotyczących Krajowego Systemu e-Faktur.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424952"/>
            <a:ext cx="286369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Strona internetowa KSeF: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243626"/>
            <a:ext cx="2863691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u="sng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gov.pl/web/kas/ksef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Główna strona informacyjna poświęcona systemowi KSeF, zawierająca regulacje prawne, podręczniki                        i często zadawane pytania.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4149209" y="3424952"/>
            <a:ext cx="286369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4149209" y="4243626"/>
            <a:ext cx="286369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4149209" y="4948118"/>
            <a:ext cx="28636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4149209" y="5335072"/>
            <a:ext cx="286369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5631835" y="3391192"/>
            <a:ext cx="296525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Krajowa Administracja Skarbowa: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525701" y="4204984"/>
            <a:ext cx="29652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u="sng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 (dawniej Twitter): @KAS_GOV_PL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5530274" y="5106888"/>
            <a:ext cx="29652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u="sng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YouTube: KAS GOV PL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5525701" y="5722025"/>
            <a:ext cx="29652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u="sng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Facebook: Krajowa Administracja Skarbowa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0961608" y="3424952"/>
            <a:ext cx="2897624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961608" y="4377690"/>
            <a:ext cx="2897624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4074259" y="7741325"/>
            <a:ext cx="37754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65</a:t>
            </a:r>
            <a:endParaRPr lang="en-US" sz="1050" dirty="0"/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2E3D7C22-5930-47F2-8614-3E0EE58D322C}"/>
              </a:ext>
            </a:extLst>
          </p:cNvPr>
          <p:cNvSpPr/>
          <p:nvPr/>
        </p:nvSpPr>
        <p:spPr>
          <a:xfrm>
            <a:off x="10860047" y="3424952"/>
            <a:ext cx="286369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pl-PL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</a:rPr>
              <a:t>Małopolski Urząd Skarbowy w Krakowie </a:t>
            </a:r>
            <a:endParaRPr lang="en-US" sz="1950" dirty="0"/>
          </a:p>
        </p:txBody>
      </p:sp>
      <p:sp>
        <p:nvSpPr>
          <p:cNvPr id="21" name="Text 9">
            <a:extLst>
              <a:ext uri="{FF2B5EF4-FFF2-40B4-BE49-F238E27FC236}">
                <a16:creationId xmlns:a16="http://schemas.microsoft.com/office/drawing/2014/main" id="{9FE73CDC-73F7-40BE-A154-0D0850489D57}"/>
              </a:ext>
            </a:extLst>
          </p:cNvPr>
          <p:cNvSpPr/>
          <p:nvPr/>
        </p:nvSpPr>
        <p:spPr>
          <a:xfrm>
            <a:off x="10660390" y="4111746"/>
            <a:ext cx="29652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u="sng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https://www.malopolskie.kas.gov.pl/malopolski-urzad-skarbowy-w-krakowie</a:t>
            </a:r>
            <a:endParaRPr lang="en-US" sz="1550"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02614FFB-6BB5-42AF-B782-345741EFC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30033" y="2549588"/>
            <a:ext cx="1032438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Telefony do Krajowej Informacji Skarbowej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671" y="3673371"/>
            <a:ext cx="13042821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👉🏻</a:t>
            </a:r>
            <a:r>
              <a:rPr lang="en-US" sz="1550" dirty="0">
                <a:solidFill>
                  <a:srgbClr val="DA1B2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 poniedziałku do piątku w godzinach od 8:00 do 18:00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pod numerami (pytania o KSeF wybieramy 6):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485327" y="4393649"/>
            <a:ext cx="4215289" cy="1189196"/>
          </a:xfrm>
          <a:prstGeom prst="roundRect">
            <a:avLst>
              <a:gd name="adj" fmla="val 2503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793671" y="46118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801 055 055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66885" y="4988915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dla połączeń z telefonów stacjonarnych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184522" y="4393649"/>
            <a:ext cx="4215408" cy="1189196"/>
          </a:xfrm>
          <a:prstGeom prst="roundRect">
            <a:avLst>
              <a:gd name="adj" fmla="val 2503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456837" y="46118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22 330 03 30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456837" y="4988915"/>
            <a:ext cx="37729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dla połączeń z telefonów komórkowych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9883836" y="4393649"/>
            <a:ext cx="4215289" cy="1189196"/>
          </a:xfrm>
          <a:prstGeom prst="roundRect">
            <a:avLst>
              <a:gd name="adj" fmla="val 2503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  <a:effectLst>
            <a:outerShdw dist="17780" dir="2700000" algn="bl" rotWithShape="0">
              <a:srgbClr val="D8D4D4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10283096" y="46107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+48 22 330 03 30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10326272" y="4988915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dla połączeń z zagranicy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4083070" y="7741325"/>
            <a:ext cx="36873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66</a:t>
            </a:r>
            <a:endParaRPr lang="en-US" sz="105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3379232"/>
            <a:ext cx="7281267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 err="1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Dziękujemy</a:t>
            </a:r>
            <a:r>
              <a:rPr lang="en-US" sz="53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za </a:t>
            </a:r>
            <a:r>
              <a:rPr lang="en-US" sz="5350" b="1" dirty="0" err="1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uwagę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793790" y="453270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14102834" y="7741325"/>
            <a:ext cx="34897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67</a:t>
            </a:r>
            <a:endParaRPr lang="en-US" sz="105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034002C-9E9D-4AE6-A534-9FF69A686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80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636" y="2240280"/>
            <a:ext cx="3611880" cy="37490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983575"/>
            <a:ext cx="5581412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Struktura logiczna FA(3)</a:t>
            </a:r>
            <a:endParaRPr lang="en-US" sz="3700" dirty="0"/>
          </a:p>
        </p:txBody>
      </p:sp>
      <p:sp>
        <p:nvSpPr>
          <p:cNvPr id="5" name="Text 1"/>
          <p:cNvSpPr/>
          <p:nvPr/>
        </p:nvSpPr>
        <p:spPr>
          <a:xfrm>
            <a:off x="793790" y="1855470"/>
            <a:ext cx="7556421" cy="1206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 1 lutego 2026 r. struktura logiczna FA(3) zastąpi obecnie obowiązującą strukturę FA(2). Kluczową zmianą jest dodanie elementu "Załącznik" pozwalającego na przesyłanie wraz z fakturą danych zawartych w załączniku po dokonaniu zgłoszenia w e-Urzędzie Skarbowym.</a:t>
            </a:r>
            <a:endParaRPr lang="en-US" sz="1450" dirty="0"/>
          </a:p>
        </p:txBody>
      </p:sp>
      <p:sp>
        <p:nvSpPr>
          <p:cNvPr id="6" name="Text 2"/>
          <p:cNvSpPr/>
          <p:nvPr/>
        </p:nvSpPr>
        <p:spPr>
          <a:xfrm>
            <a:off x="793790" y="3274338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450" dirty="0"/>
          </a:p>
        </p:txBody>
      </p:sp>
      <p:sp>
        <p:nvSpPr>
          <p:cNvPr id="7" name="Shape 3"/>
          <p:cNvSpPr/>
          <p:nvPr/>
        </p:nvSpPr>
        <p:spPr>
          <a:xfrm>
            <a:off x="793790" y="3571756"/>
            <a:ext cx="3683913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8" name="Text 4"/>
          <p:cNvSpPr/>
          <p:nvPr/>
        </p:nvSpPr>
        <p:spPr>
          <a:xfrm>
            <a:off x="793790" y="3711654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Publikacja struktury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793790" y="4119443"/>
            <a:ext cx="3683913" cy="1206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25 czerwca 2025 r. opublikowana została struktura logiczna FA(3)        </a:t>
            </a:r>
            <a:r>
              <a:rPr lang="pl-PL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         </a:t>
            </a: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w Centralnym Repozytorium Wzorów Dokumentów Elektronicznych na ePUAP.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4666178" y="3274338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450" dirty="0"/>
          </a:p>
        </p:txBody>
      </p:sp>
      <p:sp>
        <p:nvSpPr>
          <p:cNvPr id="11" name="Shape 7"/>
          <p:cNvSpPr/>
          <p:nvPr/>
        </p:nvSpPr>
        <p:spPr>
          <a:xfrm>
            <a:off x="4666178" y="3571756"/>
            <a:ext cx="3684032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2" name="Text 8"/>
          <p:cNvSpPr/>
          <p:nvPr/>
        </p:nvSpPr>
        <p:spPr>
          <a:xfrm>
            <a:off x="4666178" y="3711654"/>
            <a:ext cx="2868930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Wdrożenie obowiązkowe</a:t>
            </a:r>
            <a:endParaRPr lang="en-US" sz="1850" dirty="0"/>
          </a:p>
        </p:txBody>
      </p:sp>
      <p:sp>
        <p:nvSpPr>
          <p:cNvPr id="13" name="Text 9"/>
          <p:cNvSpPr/>
          <p:nvPr/>
        </p:nvSpPr>
        <p:spPr>
          <a:xfrm>
            <a:off x="4666178" y="4119443"/>
            <a:ext cx="3684032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 1 lutego 2026 r. wszystkie faktury ustrukturyzowane muszą być wystawiane zgodnie ze strukturą FA(3).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793790" y="5656064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5" name="Shape 11"/>
          <p:cNvSpPr/>
          <p:nvPr/>
        </p:nvSpPr>
        <p:spPr>
          <a:xfrm>
            <a:off x="793790" y="5953482"/>
            <a:ext cx="7556421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6" name="Text 12"/>
          <p:cNvSpPr/>
          <p:nvPr/>
        </p:nvSpPr>
        <p:spPr>
          <a:xfrm>
            <a:off x="793790" y="6093381"/>
            <a:ext cx="2817019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Szczegółowe informacje</a:t>
            </a:r>
            <a:endParaRPr lang="en-US" sz="1850" dirty="0"/>
          </a:p>
        </p:txBody>
      </p:sp>
      <p:sp>
        <p:nvSpPr>
          <p:cNvPr id="17" name="Text 13"/>
          <p:cNvSpPr/>
          <p:nvPr/>
        </p:nvSpPr>
        <p:spPr>
          <a:xfrm>
            <a:off x="793790" y="6501170"/>
            <a:ext cx="7556421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Dokumentacja techniczna i specyfikacje struktury FA(3) dostępne są na stronach Ministerstwa Finansów.</a:t>
            </a:r>
            <a:endParaRPr lang="en-US" sz="1450" dirty="0"/>
          </a:p>
        </p:txBody>
      </p:sp>
      <p:sp>
        <p:nvSpPr>
          <p:cNvPr id="18" name="Text 14"/>
          <p:cNvSpPr/>
          <p:nvPr/>
        </p:nvSpPr>
        <p:spPr>
          <a:xfrm>
            <a:off x="8666678" y="7741325"/>
            <a:ext cx="298728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7</a:t>
            </a:r>
            <a:endParaRPr lang="en-US" sz="105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96D53C15-313B-4F04-9708-2CCDD2175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1890"/>
            <a:ext cx="4682133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Elementy Struktury e-Faktury</a:t>
            </a:r>
            <a:endParaRPr lang="en-US" sz="2500" dirty="0"/>
          </a:p>
        </p:txBody>
      </p:sp>
      <p:sp>
        <p:nvSpPr>
          <p:cNvPr id="3" name="Shape 1"/>
          <p:cNvSpPr/>
          <p:nvPr/>
        </p:nvSpPr>
        <p:spPr>
          <a:xfrm>
            <a:off x="7307580" y="1493044"/>
            <a:ext cx="15240" cy="5904667"/>
          </a:xfrm>
          <a:prstGeom prst="roundRect">
            <a:avLst>
              <a:gd name="adj" fmla="val 1269768"/>
            </a:avLst>
          </a:prstGeom>
          <a:solidFill>
            <a:srgbClr val="D8D4D4"/>
          </a:solidFill>
          <a:ln/>
        </p:spPr>
      </p:sp>
      <p:sp>
        <p:nvSpPr>
          <p:cNvPr id="4" name="Shape 2"/>
          <p:cNvSpPr/>
          <p:nvPr/>
        </p:nvSpPr>
        <p:spPr>
          <a:xfrm>
            <a:off x="7072432" y="1630442"/>
            <a:ext cx="258008" cy="15240"/>
          </a:xfrm>
          <a:prstGeom prst="roundRect">
            <a:avLst>
              <a:gd name="adj" fmla="val 1269768"/>
            </a:avLst>
          </a:prstGeom>
          <a:solidFill>
            <a:srgbClr val="D8D4D4"/>
          </a:solidFill>
          <a:ln/>
        </p:spPr>
      </p:sp>
      <p:sp>
        <p:nvSpPr>
          <p:cNvPr id="5" name="Shape 3"/>
          <p:cNvSpPr/>
          <p:nvPr/>
        </p:nvSpPr>
        <p:spPr>
          <a:xfrm>
            <a:off x="7266861" y="1589723"/>
            <a:ext cx="96679" cy="96679"/>
          </a:xfrm>
          <a:prstGeom prst="roundRect">
            <a:avLst>
              <a:gd name="adj" fmla="val 472905"/>
            </a:avLst>
          </a:prstGeom>
          <a:solidFill>
            <a:srgbClr val="DA1B2E"/>
          </a:solidFill>
          <a:ln/>
        </p:spPr>
      </p:sp>
      <p:sp>
        <p:nvSpPr>
          <p:cNvPr id="6" name="Text 4"/>
          <p:cNvSpPr/>
          <p:nvPr/>
        </p:nvSpPr>
        <p:spPr>
          <a:xfrm>
            <a:off x="5186601" y="1537335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NAGŁÓWEK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793790" y="1816179"/>
            <a:ext cx="6005393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Element zawierający kluczowe dane techniczne dokumentu, identyfikatory systemu oraz metadane niezbędne do przetwarzania faktury w KSeF.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7299960" y="2404467"/>
            <a:ext cx="258008" cy="15240"/>
          </a:xfrm>
          <a:prstGeom prst="roundRect">
            <a:avLst>
              <a:gd name="adj" fmla="val 1269768"/>
            </a:avLst>
          </a:prstGeom>
          <a:solidFill>
            <a:srgbClr val="D8D4D4"/>
          </a:solidFill>
          <a:ln/>
        </p:spPr>
      </p:sp>
      <p:sp>
        <p:nvSpPr>
          <p:cNvPr id="9" name="Shape 7"/>
          <p:cNvSpPr/>
          <p:nvPr/>
        </p:nvSpPr>
        <p:spPr>
          <a:xfrm>
            <a:off x="7266861" y="2363748"/>
            <a:ext cx="96679" cy="96679"/>
          </a:xfrm>
          <a:prstGeom prst="roundRect">
            <a:avLst>
              <a:gd name="adj" fmla="val 472905"/>
            </a:avLst>
          </a:prstGeom>
          <a:solidFill>
            <a:srgbClr val="DA1B2E"/>
          </a:solidFill>
          <a:ln/>
        </p:spPr>
      </p:sp>
      <p:sp>
        <p:nvSpPr>
          <p:cNvPr id="10" name="Text 8"/>
          <p:cNvSpPr/>
          <p:nvPr/>
        </p:nvSpPr>
        <p:spPr>
          <a:xfrm>
            <a:off x="7831217" y="2311360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PODMIOT1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7831217" y="2590205"/>
            <a:ext cx="6005393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Kompletne dane sprzedawcy obejmujące NIP, nazwę firmy, adres siedziby oraz pozostałe informacje identyfikujące wystawcę faktury np. </a:t>
            </a:r>
            <a:r>
              <a:rPr lang="en-US" sz="12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dane</a:t>
            </a: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podatnika.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7072432" y="3071574"/>
            <a:ext cx="258008" cy="15240"/>
          </a:xfrm>
          <a:prstGeom prst="roundRect">
            <a:avLst>
              <a:gd name="adj" fmla="val 1269768"/>
            </a:avLst>
          </a:prstGeom>
          <a:solidFill>
            <a:srgbClr val="D8D4D4"/>
          </a:solidFill>
          <a:ln/>
        </p:spPr>
      </p:sp>
      <p:sp>
        <p:nvSpPr>
          <p:cNvPr id="13" name="Shape 11"/>
          <p:cNvSpPr/>
          <p:nvPr/>
        </p:nvSpPr>
        <p:spPr>
          <a:xfrm>
            <a:off x="7266861" y="3030855"/>
            <a:ext cx="96679" cy="96679"/>
          </a:xfrm>
          <a:prstGeom prst="roundRect">
            <a:avLst>
              <a:gd name="adj" fmla="val 472905"/>
            </a:avLst>
          </a:prstGeom>
          <a:solidFill>
            <a:srgbClr val="DA1B2E"/>
          </a:solidFill>
          <a:ln/>
        </p:spPr>
      </p:sp>
      <p:sp>
        <p:nvSpPr>
          <p:cNvPr id="14" name="Text 12"/>
          <p:cNvSpPr/>
          <p:nvPr/>
        </p:nvSpPr>
        <p:spPr>
          <a:xfrm>
            <a:off x="5186601" y="2978468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PODMIOT2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793790" y="3257312"/>
            <a:ext cx="6005393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Szczegółowe dane nabywcy zawierające wszystkie informacje niezbędne do jednoznacznej identyfikacji odbiorcy towaru lub usługi.</a:t>
            </a:r>
            <a:endParaRPr lang="en-US" sz="1250" dirty="0"/>
          </a:p>
        </p:txBody>
      </p:sp>
      <p:sp>
        <p:nvSpPr>
          <p:cNvPr id="16" name="Shape 14"/>
          <p:cNvSpPr/>
          <p:nvPr/>
        </p:nvSpPr>
        <p:spPr>
          <a:xfrm>
            <a:off x="7299960" y="3738801"/>
            <a:ext cx="258008" cy="15240"/>
          </a:xfrm>
          <a:prstGeom prst="roundRect">
            <a:avLst>
              <a:gd name="adj" fmla="val 1269768"/>
            </a:avLst>
          </a:prstGeom>
          <a:solidFill>
            <a:srgbClr val="D8D4D4"/>
          </a:solidFill>
          <a:ln/>
        </p:spPr>
      </p:sp>
      <p:sp>
        <p:nvSpPr>
          <p:cNvPr id="17" name="Shape 15"/>
          <p:cNvSpPr/>
          <p:nvPr/>
        </p:nvSpPr>
        <p:spPr>
          <a:xfrm>
            <a:off x="7266861" y="3698081"/>
            <a:ext cx="96679" cy="96679"/>
          </a:xfrm>
          <a:prstGeom prst="roundRect">
            <a:avLst>
              <a:gd name="adj" fmla="val 472905"/>
            </a:avLst>
          </a:prstGeom>
          <a:solidFill>
            <a:srgbClr val="DA1B2E"/>
          </a:solidFill>
          <a:ln/>
        </p:spPr>
      </p:sp>
      <p:sp>
        <p:nvSpPr>
          <p:cNvPr id="18" name="Text 16"/>
          <p:cNvSpPr/>
          <p:nvPr/>
        </p:nvSpPr>
        <p:spPr>
          <a:xfrm>
            <a:off x="7831217" y="3645694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PODMIOT3</a:t>
            </a:r>
            <a:endParaRPr lang="en-US" sz="1250" dirty="0"/>
          </a:p>
        </p:txBody>
      </p:sp>
      <p:sp>
        <p:nvSpPr>
          <p:cNvPr id="19" name="Text 17"/>
          <p:cNvSpPr/>
          <p:nvPr/>
        </p:nvSpPr>
        <p:spPr>
          <a:xfrm>
            <a:off x="7831217" y="3924538"/>
            <a:ext cx="6005393" cy="773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Element opcjonalny zawierający dane podmiotu trzeciego, takiego jak faktor finansowy lub płatnik działający w imieniu nabywcy w transakcjach B2B </a:t>
            </a:r>
            <a:br>
              <a:rPr lang="pl-PL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np. dane </a:t>
            </a:r>
            <a:r>
              <a:rPr lang="en-US" sz="12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jednostki</a:t>
            </a: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organizacyjnej - identyfikator wewnętrzny (ID-WEW).</a:t>
            </a:r>
            <a:endParaRPr lang="en-US" sz="1250" dirty="0"/>
          </a:p>
        </p:txBody>
      </p:sp>
      <p:sp>
        <p:nvSpPr>
          <p:cNvPr id="20" name="Shape 18"/>
          <p:cNvSpPr/>
          <p:nvPr/>
        </p:nvSpPr>
        <p:spPr>
          <a:xfrm>
            <a:off x="7072432" y="4416147"/>
            <a:ext cx="258008" cy="15240"/>
          </a:xfrm>
          <a:prstGeom prst="roundRect">
            <a:avLst>
              <a:gd name="adj" fmla="val 1269768"/>
            </a:avLst>
          </a:prstGeom>
          <a:solidFill>
            <a:srgbClr val="D8D4D4"/>
          </a:solidFill>
          <a:ln/>
        </p:spPr>
      </p:sp>
      <p:sp>
        <p:nvSpPr>
          <p:cNvPr id="21" name="Shape 19"/>
          <p:cNvSpPr/>
          <p:nvPr/>
        </p:nvSpPr>
        <p:spPr>
          <a:xfrm>
            <a:off x="7266861" y="4375428"/>
            <a:ext cx="96679" cy="96679"/>
          </a:xfrm>
          <a:prstGeom prst="roundRect">
            <a:avLst>
              <a:gd name="adj" fmla="val 472905"/>
            </a:avLst>
          </a:prstGeom>
          <a:solidFill>
            <a:srgbClr val="DA1B2E"/>
          </a:solidFill>
          <a:ln/>
        </p:spPr>
      </p:sp>
      <p:sp>
        <p:nvSpPr>
          <p:cNvPr id="22" name="Text 20"/>
          <p:cNvSpPr/>
          <p:nvPr/>
        </p:nvSpPr>
        <p:spPr>
          <a:xfrm>
            <a:off x="4734758" y="4323040"/>
            <a:ext cx="2064425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PODMIOT UPOWAŻNIONY</a:t>
            </a:r>
            <a:endParaRPr lang="en-US" sz="1250" dirty="0"/>
          </a:p>
        </p:txBody>
      </p:sp>
      <p:sp>
        <p:nvSpPr>
          <p:cNvPr id="23" name="Text 21"/>
          <p:cNvSpPr/>
          <p:nvPr/>
        </p:nvSpPr>
        <p:spPr>
          <a:xfrm>
            <a:off x="793790" y="4601885"/>
            <a:ext cx="6005393" cy="773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Dane podmiotu upoważnionego do działań w imieniu głównych stron transakcji, na przykład organu egzekucyjnego w postępowaniach windykacyjnych.</a:t>
            </a:r>
            <a:endParaRPr lang="en-US" sz="1250" dirty="0"/>
          </a:p>
        </p:txBody>
      </p:sp>
      <p:sp>
        <p:nvSpPr>
          <p:cNvPr id="24" name="Shape 22"/>
          <p:cNvSpPr/>
          <p:nvPr/>
        </p:nvSpPr>
        <p:spPr>
          <a:xfrm>
            <a:off x="7299960" y="5093613"/>
            <a:ext cx="258008" cy="15240"/>
          </a:xfrm>
          <a:prstGeom prst="roundRect">
            <a:avLst>
              <a:gd name="adj" fmla="val 1269768"/>
            </a:avLst>
          </a:prstGeom>
          <a:solidFill>
            <a:srgbClr val="D8D4D4"/>
          </a:solidFill>
          <a:ln/>
        </p:spPr>
      </p:sp>
      <p:sp>
        <p:nvSpPr>
          <p:cNvPr id="25" name="Shape 23"/>
          <p:cNvSpPr/>
          <p:nvPr/>
        </p:nvSpPr>
        <p:spPr>
          <a:xfrm>
            <a:off x="7266861" y="5052893"/>
            <a:ext cx="96679" cy="96679"/>
          </a:xfrm>
          <a:prstGeom prst="roundRect">
            <a:avLst>
              <a:gd name="adj" fmla="val 472905"/>
            </a:avLst>
          </a:prstGeom>
          <a:solidFill>
            <a:srgbClr val="DA1B2E"/>
          </a:solidFill>
          <a:ln/>
        </p:spPr>
      </p:sp>
      <p:sp>
        <p:nvSpPr>
          <p:cNvPr id="26" name="Text 24"/>
          <p:cNvSpPr/>
          <p:nvPr/>
        </p:nvSpPr>
        <p:spPr>
          <a:xfrm>
            <a:off x="7831217" y="5000506"/>
            <a:ext cx="1889522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 - DANE TRANSAKCJI</a:t>
            </a:r>
            <a:endParaRPr lang="en-US" sz="1250" dirty="0"/>
          </a:p>
        </p:txBody>
      </p:sp>
      <p:sp>
        <p:nvSpPr>
          <p:cNvPr id="27" name="Text 25"/>
          <p:cNvSpPr/>
          <p:nvPr/>
        </p:nvSpPr>
        <p:spPr>
          <a:xfrm>
            <a:off x="7831217" y="5279350"/>
            <a:ext cx="6005393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Element zawierający numer faktury, datę sprzedaży, dane kwotowe (netto, VAT, suma), stawki podatkowe oraz szczegółowe pozycje faktury.</a:t>
            </a:r>
            <a:endParaRPr lang="en-US" sz="1250" dirty="0"/>
          </a:p>
        </p:txBody>
      </p:sp>
      <p:sp>
        <p:nvSpPr>
          <p:cNvPr id="28" name="Shape 26"/>
          <p:cNvSpPr/>
          <p:nvPr/>
        </p:nvSpPr>
        <p:spPr>
          <a:xfrm>
            <a:off x="7072432" y="5771078"/>
            <a:ext cx="258008" cy="15240"/>
          </a:xfrm>
          <a:prstGeom prst="roundRect">
            <a:avLst>
              <a:gd name="adj" fmla="val 1269768"/>
            </a:avLst>
          </a:prstGeom>
          <a:solidFill>
            <a:srgbClr val="D8D4D4"/>
          </a:solidFill>
          <a:ln/>
        </p:spPr>
      </p:sp>
      <p:sp>
        <p:nvSpPr>
          <p:cNvPr id="29" name="Shape 27"/>
          <p:cNvSpPr/>
          <p:nvPr/>
        </p:nvSpPr>
        <p:spPr>
          <a:xfrm>
            <a:off x="7266861" y="5730359"/>
            <a:ext cx="96679" cy="96679"/>
          </a:xfrm>
          <a:prstGeom prst="roundRect">
            <a:avLst>
              <a:gd name="adj" fmla="val 472905"/>
            </a:avLst>
          </a:prstGeom>
          <a:solidFill>
            <a:srgbClr val="DA1B2E"/>
          </a:solidFill>
          <a:ln/>
        </p:spPr>
      </p:sp>
      <p:sp>
        <p:nvSpPr>
          <p:cNvPr id="30" name="Text 28"/>
          <p:cNvSpPr/>
          <p:nvPr/>
        </p:nvSpPr>
        <p:spPr>
          <a:xfrm>
            <a:off x="5186601" y="5677972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STOPKA</a:t>
            </a:r>
            <a:endParaRPr lang="en-US" sz="1250" dirty="0"/>
          </a:p>
        </p:txBody>
      </p:sp>
      <p:sp>
        <p:nvSpPr>
          <p:cNvPr id="31" name="Text 29"/>
          <p:cNvSpPr/>
          <p:nvPr/>
        </p:nvSpPr>
        <p:spPr>
          <a:xfrm>
            <a:off x="793790" y="5956816"/>
            <a:ext cx="6005393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Element zawierający dodatkowe informacje prawne i organizacyjne, takie jak numer KRS, wartość kapitału zakładowego oraz inne dane wymagane prawem.</a:t>
            </a:r>
            <a:endParaRPr lang="en-US" sz="1250" dirty="0"/>
          </a:p>
        </p:txBody>
      </p:sp>
      <p:sp>
        <p:nvSpPr>
          <p:cNvPr id="32" name="Shape 30"/>
          <p:cNvSpPr/>
          <p:nvPr/>
        </p:nvSpPr>
        <p:spPr>
          <a:xfrm>
            <a:off x="7299960" y="6438305"/>
            <a:ext cx="258008" cy="15240"/>
          </a:xfrm>
          <a:prstGeom prst="roundRect">
            <a:avLst>
              <a:gd name="adj" fmla="val 1269768"/>
            </a:avLst>
          </a:prstGeom>
          <a:solidFill>
            <a:srgbClr val="D8D4D4"/>
          </a:solidFill>
          <a:ln/>
        </p:spPr>
      </p:sp>
      <p:sp>
        <p:nvSpPr>
          <p:cNvPr id="33" name="Shape 31"/>
          <p:cNvSpPr/>
          <p:nvPr/>
        </p:nvSpPr>
        <p:spPr>
          <a:xfrm>
            <a:off x="7266861" y="6397585"/>
            <a:ext cx="96679" cy="96679"/>
          </a:xfrm>
          <a:prstGeom prst="roundRect">
            <a:avLst>
              <a:gd name="adj" fmla="val 472905"/>
            </a:avLst>
          </a:prstGeom>
          <a:solidFill>
            <a:srgbClr val="DA1B2E"/>
          </a:solidFill>
          <a:ln/>
        </p:spPr>
      </p:sp>
      <p:sp>
        <p:nvSpPr>
          <p:cNvPr id="34" name="Text 32"/>
          <p:cNvSpPr/>
          <p:nvPr/>
        </p:nvSpPr>
        <p:spPr>
          <a:xfrm>
            <a:off x="7831217" y="6345198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3B353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ZAŁĄCZNIK</a:t>
            </a:r>
            <a:endParaRPr lang="en-US" sz="1250" dirty="0"/>
          </a:p>
        </p:txBody>
      </p:sp>
      <p:sp>
        <p:nvSpPr>
          <p:cNvPr id="35" name="Text 33"/>
          <p:cNvSpPr/>
          <p:nvPr/>
        </p:nvSpPr>
        <p:spPr>
          <a:xfrm>
            <a:off x="7831217" y="6624042"/>
            <a:ext cx="6005393" cy="773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Opcjonalny element umożliwiający dołączanie plików do faktury. Funkcjonalność dostępna wyłącznie po uprzednim zgłoszeniu w </a:t>
            </a:r>
            <a:r>
              <a:rPr lang="en-US" sz="12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systemie</a:t>
            </a: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</a:t>
            </a: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e-</a:t>
            </a:r>
            <a:r>
              <a:rPr lang="en-US" sz="12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Urząd</a:t>
            </a:r>
            <a:r>
              <a:rPr lang="en-US" sz="12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Skarbowy.</a:t>
            </a:r>
            <a:endParaRPr lang="en-US" sz="1250" dirty="0"/>
          </a:p>
        </p:txBody>
      </p:sp>
      <p:sp>
        <p:nvSpPr>
          <p:cNvPr id="36" name="Text 34"/>
          <p:cNvSpPr/>
          <p:nvPr/>
        </p:nvSpPr>
        <p:spPr>
          <a:xfrm>
            <a:off x="14049375" y="7741325"/>
            <a:ext cx="40243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8</a:t>
            </a:r>
            <a:endParaRPr lang="en-US" sz="1050" dirty="0"/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BDAAD104-C576-48ED-A615-615BB33FA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1333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Załączniki do faktur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31068"/>
            <a:ext cx="28271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F1E1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Nowe możliwości FA(3)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43888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Dodanie do struktury logicznej FA(3) węzła "Załącznik" umożliwia dołączanie załączników do faktur za media, usługi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telekomunikacyjne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b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inne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zbiorcze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”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 złożeniu zgłoszenia w e-Urzędzie Skarbowym.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29720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Rozwiązanie realizuje potrzebę umieszczania na fakturze złożonych danych w zakresie ceny jednostkowej, miary i ilości, szczególnie istotne dla dostawców </a:t>
            </a:r>
            <a:r>
              <a:rPr lang="en-US" sz="1550" dirty="0" err="1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mediów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oraz</a:t>
            </a:r>
            <a:r>
              <a:rPr lang="en-US" sz="15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operatorów telekomunikacyjnych.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5155525"/>
            <a:ext cx="13042821" cy="1160740"/>
          </a:xfrm>
          <a:prstGeom prst="roundRect">
            <a:avLst>
              <a:gd name="adj" fmla="val 25648"/>
            </a:avLst>
          </a:prstGeom>
          <a:solidFill>
            <a:srgbClr val="FCF2B5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458420"/>
            <a:ext cx="248007" cy="19835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438513" y="5403413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Uwaga: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Inne rodzaje załączników (specyfikacje zamówień, protokoły odbioru, materiały reklamowe) nie mogą być </a:t>
            </a:r>
            <a:r>
              <a:rPr lang="en-US" sz="155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zamieszczane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pl-PL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załączniku do faktury w KSeF i muszą być przekazywane kontrahentowi w inny sposób.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4176728" y="7741325"/>
            <a:ext cx="291703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pl-PL" sz="1050" dirty="0">
                <a:solidFill>
                  <a:srgbClr val="3B3535"/>
                </a:solidFill>
                <a:latin typeface="Inter" pitchFamily="34" charset="0"/>
                <a:ea typeface="Inter" pitchFamily="34" charset="-122"/>
              </a:rPr>
              <a:t>9</a:t>
            </a:r>
            <a:endParaRPr lang="en-US" sz="1050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AB08973-4C84-42BB-9CE5-D7DAD615B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633" y="0"/>
            <a:ext cx="4974767" cy="6462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12107</TotalTime>
  <Words>5528</Words>
  <Application>Microsoft Office PowerPoint</Application>
  <PresentationFormat>Niestandardowy</PresentationFormat>
  <Paragraphs>674</Paragraphs>
  <Slides>68</Slides>
  <Notes>68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68</vt:i4>
      </vt:variant>
    </vt:vector>
  </HeadingPairs>
  <TitlesOfParts>
    <vt:vector size="75" baseType="lpstr">
      <vt:lpstr>Arial</vt:lpstr>
      <vt:lpstr>Calibri</vt:lpstr>
      <vt:lpstr>Inter</vt:lpstr>
      <vt:lpstr>Inter Bold</vt:lpstr>
      <vt:lpstr>Inter Light</vt:lpstr>
      <vt:lpstr>Montserrat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Katarzyna Migdał</dc:creator>
  <cp:lastModifiedBy>Gruszka Natalia</cp:lastModifiedBy>
  <cp:revision>87</cp:revision>
  <cp:lastPrinted>2025-12-10T13:37:50Z</cp:lastPrinted>
  <dcterms:created xsi:type="dcterms:W3CDTF">2025-10-03T10:56:35Z</dcterms:created>
  <dcterms:modified xsi:type="dcterms:W3CDTF">2026-01-19T10:30:47Z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FCATEGORY">
    <vt:lpwstr>InformacjePrzeznaczoneWylacznieDoUzytkuWewnetrznego</vt:lpwstr>
  </property>
  <property fmtid="{D5CDD505-2E9C-101B-9397-08002B2CF9AE}" pid="3" name="MFClassifiedBy">
    <vt:lpwstr>UxC4dwLulzfINJ8nQH+xvX5LNGipWa4BRSZhPgxsCvm9LDdskiLQKaLTFUIFRWykITab2B/TAj9RdG7C2pad8g==</vt:lpwstr>
  </property>
  <property fmtid="{D5CDD505-2E9C-101B-9397-08002B2CF9AE}" pid="4" name="MFClassificationDate">
    <vt:lpwstr>2025-10-03T13:17:07.4648516+02:00</vt:lpwstr>
  </property>
  <property fmtid="{D5CDD505-2E9C-101B-9397-08002B2CF9AE}" pid="5" name="MFClassifiedBySID">
    <vt:lpwstr>UxC4dwLulzfINJ8nQH+xvX5LNGipWa4BRSZhPgxsCvm42mrIC/DSDv0ggS+FjUN/2v1BBotkLlY5aAiEhoi6uXOby7tGxEFVVCdQK5UfiD+maF1knPk9KsF3Cdam75Rq</vt:lpwstr>
  </property>
  <property fmtid="{D5CDD505-2E9C-101B-9397-08002B2CF9AE}" pid="6" name="MFGRNItemId">
    <vt:lpwstr>GRN-6f6a2ded-f151-4ccf-a336-f035314b1b0a</vt:lpwstr>
  </property>
  <property fmtid="{D5CDD505-2E9C-101B-9397-08002B2CF9AE}" pid="7" name="MFHash">
    <vt:lpwstr>lBFT4HReZNayoTbh523DLlHoF840AChk1SgWmqKfNac=</vt:lpwstr>
  </property>
  <property fmtid="{D5CDD505-2E9C-101B-9397-08002B2CF9AE}" pid="8" name="MFVisualMarkingsSettings">
    <vt:lpwstr>HeaderAlignment=1;FooterAlignment=1</vt:lpwstr>
  </property>
  <property fmtid="{D5CDD505-2E9C-101B-9397-08002B2CF9AE}" pid="9" name="DLPManualFileClassification">
    <vt:lpwstr>{5fdfc941-3fcf-4a5b-87be-4848800d39d0}</vt:lpwstr>
  </property>
  <property fmtid="{D5CDD505-2E9C-101B-9397-08002B2CF9AE}" pid="10" name="MFRefresh">
    <vt:lpwstr>False</vt:lpwstr>
  </property>
</Properties>
</file>